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Lst>
  <p:notesMasterIdLst>
    <p:notesMasterId r:id="rId14"/>
  </p:notesMasterIdLst>
  <p:sldIdLst>
    <p:sldId id="305" r:id="rId5"/>
    <p:sldId id="290" r:id="rId6"/>
    <p:sldId id="294" r:id="rId7"/>
    <p:sldId id="296" r:id="rId8"/>
    <p:sldId id="298" r:id="rId9"/>
    <p:sldId id="303" r:id="rId10"/>
    <p:sldId id="304" r:id="rId11"/>
    <p:sldId id="302" r:id="rId12"/>
    <p:sldId id="30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87" autoAdjust="0"/>
    <p:restoredTop sz="94660"/>
  </p:normalViewPr>
  <p:slideViewPr>
    <p:cSldViewPr snapToGrid="0">
      <p:cViewPr varScale="1">
        <p:scale>
          <a:sx n="130" d="100"/>
          <a:sy n="130" d="100"/>
        </p:scale>
        <p:origin x="352" y="176"/>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D6F7D-C2B5-47A4-B5BE-662D84318852}" type="datetimeFigureOut">
              <a:rPr lang="en-US" smtClean="0"/>
              <a:t>4/25/20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01D6B-425D-42AB-8F17-4F1945E63D78}" type="slidenum">
              <a:rPr lang="en-US" smtClean="0"/>
              <a:t>‹#›</a:t>
            </a:fld>
            <a:endParaRPr lang="en-US"/>
          </a:p>
        </p:txBody>
      </p:sp>
    </p:spTree>
    <p:extLst>
      <p:ext uri="{BB962C8B-B14F-4D97-AF65-F5344CB8AC3E}">
        <p14:creationId xmlns:p14="http://schemas.microsoft.com/office/powerpoint/2010/main" val="34307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FFE3529-2DD5-4130-9517-CEE644AA1DF1}"/>
              </a:ext>
            </a:extLst>
          </p:cNvPr>
          <p:cNvSpPr>
            <a:spLocks noGrp="1"/>
          </p:cNvSpPr>
          <p:nvPr>
            <p:ph type="subTitle" idx="1"/>
          </p:nvPr>
        </p:nvSpPr>
        <p:spPr>
          <a:xfrm>
            <a:off x="1524000" y="3602038"/>
            <a:ext cx="9144000" cy="1655762"/>
          </a:xfrm>
        </p:spPr>
        <p:txBody>
          <a:bodyP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E40B9F1-8B50-4F33-8981-E91B15DA02B8}"/>
              </a:ext>
            </a:extLst>
          </p:cNvPr>
          <p:cNvSpPr>
            <a:spLocks noGrp="1"/>
          </p:cNvSpPr>
          <p:nvPr>
            <p:ph type="dt" sz="half" idx="10"/>
          </p:nvPr>
        </p:nvSpPr>
        <p:spPr/>
        <p:txBody>
          <a:bodyPr/>
          <a:lstStyle>
            <a:lvl1pPr>
              <a:defRPr>
                <a:solidFill>
                  <a:schemeClr val="accent3"/>
                </a:solidFill>
              </a:defRPr>
            </a:lvl1pPr>
          </a:lstStyle>
          <a:p>
            <a:fld id="{B4CD2D1A-DDDF-4BF3-8ABB-DB8452CDFF64}" type="datetimeFigureOut">
              <a:rPr lang="en-US" smtClean="0"/>
              <a:pPr/>
              <a:t>4/25/20</a:t>
            </a:fld>
            <a:endParaRPr lang="en-US" dirty="0"/>
          </a:p>
        </p:txBody>
      </p:sp>
      <p:sp>
        <p:nvSpPr>
          <p:cNvPr id="5" name="Footer Placeholder 4">
            <a:extLst>
              <a:ext uri="{FF2B5EF4-FFF2-40B4-BE49-F238E27FC236}">
                <a16:creationId xmlns:a16="http://schemas.microsoft.com/office/drawing/2014/main" id="{F5DFA586-4F67-4E3C-A7E9-07560F904DEE}"/>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6" name="Slide Number Placeholder 5">
            <a:extLst>
              <a:ext uri="{FF2B5EF4-FFF2-40B4-BE49-F238E27FC236}">
                <a16:creationId xmlns:a16="http://schemas.microsoft.com/office/drawing/2014/main" id="{0F47F529-1E53-4758-BF4D-63FAFEBD3031}"/>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dirty="0"/>
          </a:p>
        </p:txBody>
      </p:sp>
      <p:sp>
        <p:nvSpPr>
          <p:cNvPr id="10" name="Title Placeholder 1">
            <a:extLst>
              <a:ext uri="{FF2B5EF4-FFF2-40B4-BE49-F238E27FC236}">
                <a16:creationId xmlns:a16="http://schemas.microsoft.com/office/drawing/2014/main" id="{C4E3243D-77CF-B045-A897-EA34C7FACDAA}"/>
              </a:ext>
            </a:extLst>
          </p:cNvPr>
          <p:cNvSpPr>
            <a:spLocks noGrp="1"/>
          </p:cNvSpPr>
          <p:nvPr>
            <p:ph type="title"/>
          </p:nvPr>
        </p:nvSpPr>
        <p:spPr>
          <a:xfrm>
            <a:off x="1524000" y="1930399"/>
            <a:ext cx="9144000" cy="1325563"/>
          </a:xfrm>
          <a:prstGeom prst="rect">
            <a:avLst/>
          </a:prstGeom>
        </p:spPr>
        <p:txBody>
          <a:bodyPr vert="horz" lIns="91440" tIns="45720" rIns="91440" bIns="45720" rtlCol="0" anchor="ctr">
            <a:normAutofit/>
          </a:bodyPr>
          <a:lstStyle>
            <a:lvl1pPr algn="ctr">
              <a:defRPr/>
            </a:lvl1pPr>
          </a:lstStyle>
          <a:p>
            <a:r>
              <a:rPr lang="en-US" dirty="0"/>
              <a:t>CLICK TO EDIT MASTER TITLE STYLE</a:t>
            </a:r>
          </a:p>
        </p:txBody>
      </p:sp>
      <p:pic>
        <p:nvPicPr>
          <p:cNvPr id="2" name="Picture 1">
            <a:extLst>
              <a:ext uri="{FF2B5EF4-FFF2-40B4-BE49-F238E27FC236}">
                <a16:creationId xmlns:a16="http://schemas.microsoft.com/office/drawing/2014/main" id="{688016A1-3A27-4962-86DB-5A8B94E97E5A}"/>
              </a:ext>
            </a:extLst>
          </p:cNvPr>
          <p:cNvPicPr>
            <a:picLocks noChangeAspect="1"/>
          </p:cNvPicPr>
          <p:nvPr userDrawn="1"/>
        </p:nvPicPr>
        <p:blipFill>
          <a:blip r:embed="rId2"/>
          <a:stretch>
            <a:fillRect/>
          </a:stretch>
        </p:blipFill>
        <p:spPr>
          <a:xfrm>
            <a:off x="207229" y="6313340"/>
            <a:ext cx="804742" cy="451143"/>
          </a:xfrm>
          <a:prstGeom prst="rect">
            <a:avLst/>
          </a:prstGeom>
        </p:spPr>
      </p:pic>
    </p:spTree>
    <p:extLst>
      <p:ext uri="{BB962C8B-B14F-4D97-AF65-F5344CB8AC3E}">
        <p14:creationId xmlns:p14="http://schemas.microsoft.com/office/powerpoint/2010/main" val="243759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05AEAEC-6C2E-3547-81FE-891DA3A4C3E3}"/>
              </a:ext>
            </a:extLst>
          </p:cNvPr>
          <p:cNvPicPr>
            <a:picLocks noChangeAspect="1"/>
          </p:cNvPicPr>
          <p:nvPr userDrawn="1"/>
        </p:nvPicPr>
        <p:blipFill>
          <a:blip r:embed="rId2">
            <a:alphaModFix amt="10000"/>
          </a:blip>
          <a:stretch>
            <a:fillRect/>
          </a:stretch>
        </p:blipFill>
        <p:spPr>
          <a:xfrm rot="19833674">
            <a:off x="442423" y="352553"/>
            <a:ext cx="1134217" cy="584830"/>
          </a:xfrm>
          <a:prstGeom prst="rect">
            <a:avLst/>
          </a:prstGeom>
        </p:spPr>
      </p:pic>
      <p:sp>
        <p:nvSpPr>
          <p:cNvPr id="3" name="Content Placeholder 2">
            <a:extLst>
              <a:ext uri="{FF2B5EF4-FFF2-40B4-BE49-F238E27FC236}">
                <a16:creationId xmlns:a16="http://schemas.microsoft.com/office/drawing/2014/main" id="{7F831495-290D-499B-B5B1-125E8B2AB54F}"/>
              </a:ext>
            </a:extLst>
          </p:cNvPr>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75290D4-08B5-419C-BF80-B5F880379394}"/>
              </a:ext>
            </a:extLst>
          </p:cNvPr>
          <p:cNvSpPr>
            <a:spLocks noGrp="1"/>
          </p:cNvSpPr>
          <p:nvPr>
            <p:ph type="dt" sz="half" idx="10"/>
          </p:nvPr>
        </p:nvSpPr>
        <p:spPr/>
        <p:txBody>
          <a:bodyPr/>
          <a:lstStyle/>
          <a:p>
            <a:fld id="{B4CD2D1A-DDDF-4BF3-8ABB-DB8452CDFF64}" type="datetimeFigureOut">
              <a:rPr lang="en-US" smtClean="0"/>
              <a:t>4/25/20</a:t>
            </a:fld>
            <a:endParaRPr lang="en-US" dirty="0"/>
          </a:p>
        </p:txBody>
      </p:sp>
      <p:sp>
        <p:nvSpPr>
          <p:cNvPr id="5" name="Footer Placeholder 4">
            <a:extLst>
              <a:ext uri="{FF2B5EF4-FFF2-40B4-BE49-F238E27FC236}">
                <a16:creationId xmlns:a16="http://schemas.microsoft.com/office/drawing/2014/main" id="{60CA03AE-307A-47BA-982F-64994A27F3BD}"/>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6" name="Slide Number Placeholder 5">
            <a:extLst>
              <a:ext uri="{FF2B5EF4-FFF2-40B4-BE49-F238E27FC236}">
                <a16:creationId xmlns:a16="http://schemas.microsoft.com/office/drawing/2014/main" id="{5E8475ED-2EEC-4CDD-AC73-3723672310A4}"/>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dirty="0"/>
          </a:p>
        </p:txBody>
      </p:sp>
      <p:sp>
        <p:nvSpPr>
          <p:cNvPr id="7" name="Title Placeholder 1">
            <a:extLst>
              <a:ext uri="{FF2B5EF4-FFF2-40B4-BE49-F238E27FC236}">
                <a16:creationId xmlns:a16="http://schemas.microsoft.com/office/drawing/2014/main" id="{40D96D1C-012B-D241-99C9-3EAD69FF1D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pic>
        <p:nvPicPr>
          <p:cNvPr id="8" name="Picture 7">
            <a:extLst>
              <a:ext uri="{FF2B5EF4-FFF2-40B4-BE49-F238E27FC236}">
                <a16:creationId xmlns:a16="http://schemas.microsoft.com/office/drawing/2014/main" id="{952BB33A-125B-47D4-9E42-C21D16A1E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1331" y="6311900"/>
            <a:ext cx="801895" cy="446812"/>
          </a:xfrm>
          <a:prstGeom prst="rect">
            <a:avLst/>
          </a:prstGeom>
        </p:spPr>
      </p:pic>
    </p:spTree>
    <p:extLst>
      <p:ext uri="{BB962C8B-B14F-4D97-AF65-F5344CB8AC3E}">
        <p14:creationId xmlns:p14="http://schemas.microsoft.com/office/powerpoint/2010/main" val="1792680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7A368E-7D36-4B47-BAEB-24AEE3E94541}"/>
              </a:ext>
            </a:extLst>
          </p:cNvPr>
          <p:cNvSpPr>
            <a:spLocks noGrp="1"/>
          </p:cNvSpPr>
          <p:nvPr>
            <p:ph sz="half" idx="1"/>
          </p:nvPr>
        </p:nvSpPr>
        <p:spPr>
          <a:xfrm>
            <a:off x="838200" y="1825625"/>
            <a:ext cx="5181600" cy="4351338"/>
          </a:xfrm>
        </p:spPr>
        <p:txBody>
          <a:bodyPr>
            <a:norm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7E71DE8-C13E-4ABB-B971-25B88C1856C6}"/>
              </a:ext>
            </a:extLst>
          </p:cNvPr>
          <p:cNvSpPr>
            <a:spLocks noGrp="1"/>
          </p:cNvSpPr>
          <p:nvPr>
            <p:ph sz="half" idx="2"/>
          </p:nvPr>
        </p:nvSpPr>
        <p:spPr>
          <a:xfrm>
            <a:off x="6172200" y="1825625"/>
            <a:ext cx="5181600" cy="4351338"/>
          </a:xfrm>
        </p:spPr>
        <p:txBody>
          <a:bodyPr>
            <a:norm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F71C6D9-318F-419A-BA12-7122495F7A18}"/>
              </a:ext>
            </a:extLst>
          </p:cNvPr>
          <p:cNvSpPr>
            <a:spLocks noGrp="1"/>
          </p:cNvSpPr>
          <p:nvPr>
            <p:ph type="dt" sz="half" idx="10"/>
          </p:nvPr>
        </p:nvSpPr>
        <p:spPr/>
        <p:txBody>
          <a:bodyPr/>
          <a:lstStyle>
            <a:lvl1pPr>
              <a:defRPr>
                <a:solidFill>
                  <a:schemeClr val="accent3"/>
                </a:solidFill>
              </a:defRPr>
            </a:lvl1pPr>
          </a:lstStyle>
          <a:p>
            <a:fld id="{B4CD2D1A-DDDF-4BF3-8ABB-DB8452CDFF64}" type="datetimeFigureOut">
              <a:rPr lang="en-US" smtClean="0"/>
              <a:pPr/>
              <a:t>4/25/20</a:t>
            </a:fld>
            <a:endParaRPr lang="en-US"/>
          </a:p>
        </p:txBody>
      </p:sp>
      <p:sp>
        <p:nvSpPr>
          <p:cNvPr id="6" name="Footer Placeholder 5">
            <a:extLst>
              <a:ext uri="{FF2B5EF4-FFF2-40B4-BE49-F238E27FC236}">
                <a16:creationId xmlns:a16="http://schemas.microsoft.com/office/drawing/2014/main" id="{812C5496-390F-452C-88DC-4EC3F0B050F0}"/>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7" name="Slide Number Placeholder 6">
            <a:extLst>
              <a:ext uri="{FF2B5EF4-FFF2-40B4-BE49-F238E27FC236}">
                <a16:creationId xmlns:a16="http://schemas.microsoft.com/office/drawing/2014/main" id="{C57A82D5-4FEA-4293-A04E-6C776E53DBDC}"/>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dirty="0"/>
          </a:p>
        </p:txBody>
      </p:sp>
      <p:sp>
        <p:nvSpPr>
          <p:cNvPr id="8" name="Title Placeholder 1">
            <a:extLst>
              <a:ext uri="{FF2B5EF4-FFF2-40B4-BE49-F238E27FC236}">
                <a16:creationId xmlns:a16="http://schemas.microsoft.com/office/drawing/2014/main" id="{E513F7B2-DE3D-E34E-93F6-D5AB1401D9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pic>
        <p:nvPicPr>
          <p:cNvPr id="2" name="Picture 1">
            <a:extLst>
              <a:ext uri="{FF2B5EF4-FFF2-40B4-BE49-F238E27FC236}">
                <a16:creationId xmlns:a16="http://schemas.microsoft.com/office/drawing/2014/main" id="{15FDBC83-6F04-4C0A-A358-97EEFCC94DE3}"/>
              </a:ext>
            </a:extLst>
          </p:cNvPr>
          <p:cNvPicPr>
            <a:picLocks noChangeAspect="1"/>
          </p:cNvPicPr>
          <p:nvPr userDrawn="1"/>
        </p:nvPicPr>
        <p:blipFill>
          <a:blip r:embed="rId2"/>
          <a:stretch>
            <a:fillRect/>
          </a:stretch>
        </p:blipFill>
        <p:spPr>
          <a:xfrm>
            <a:off x="207229" y="6313340"/>
            <a:ext cx="804742" cy="451143"/>
          </a:xfrm>
          <a:prstGeom prst="rect">
            <a:avLst/>
          </a:prstGeom>
        </p:spPr>
      </p:pic>
    </p:spTree>
    <p:extLst>
      <p:ext uri="{BB962C8B-B14F-4D97-AF65-F5344CB8AC3E}">
        <p14:creationId xmlns:p14="http://schemas.microsoft.com/office/powerpoint/2010/main" val="3492507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AEB880-ABE0-43C7-92EC-9855C38B13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03AE8-B17A-44FB-B919-18D3F698F2E1}"/>
              </a:ext>
            </a:extLst>
          </p:cNvPr>
          <p:cNvSpPr>
            <a:spLocks noGrp="1"/>
          </p:cNvSpPr>
          <p:nvPr>
            <p:ph sz="half" idx="2"/>
          </p:nvPr>
        </p:nvSpPr>
        <p:spPr>
          <a:xfrm>
            <a:off x="839788" y="2505075"/>
            <a:ext cx="5157787" cy="3684588"/>
          </a:xfrm>
        </p:spPr>
        <p:txBody>
          <a:bodyPr>
            <a:norm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2579DCC-C544-4AEB-8C7E-50EF1ECD30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7E4FE8-193B-4E90-9AB3-6C705D64E5ED}"/>
              </a:ext>
            </a:extLst>
          </p:cNvPr>
          <p:cNvSpPr>
            <a:spLocks noGrp="1"/>
          </p:cNvSpPr>
          <p:nvPr>
            <p:ph sz="quarter" idx="4"/>
          </p:nvPr>
        </p:nvSpPr>
        <p:spPr>
          <a:xfrm>
            <a:off x="6172200" y="2505075"/>
            <a:ext cx="5183188" cy="3684588"/>
          </a:xfrm>
        </p:spPr>
        <p:txBody>
          <a:bodyPr>
            <a:normAutofit/>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76C54A6-086A-472B-B08A-5233F75F4857}"/>
              </a:ext>
            </a:extLst>
          </p:cNvPr>
          <p:cNvSpPr>
            <a:spLocks noGrp="1"/>
          </p:cNvSpPr>
          <p:nvPr>
            <p:ph type="dt" sz="half" idx="10"/>
          </p:nvPr>
        </p:nvSpPr>
        <p:spPr/>
        <p:txBody>
          <a:bodyPr/>
          <a:lstStyle>
            <a:lvl1pPr>
              <a:defRPr>
                <a:solidFill>
                  <a:schemeClr val="accent3"/>
                </a:solidFill>
              </a:defRPr>
            </a:lvl1pPr>
          </a:lstStyle>
          <a:p>
            <a:fld id="{B4CD2D1A-DDDF-4BF3-8ABB-DB8452CDFF64}" type="datetimeFigureOut">
              <a:rPr lang="en-US" smtClean="0"/>
              <a:pPr/>
              <a:t>4/25/20</a:t>
            </a:fld>
            <a:endParaRPr lang="en-US"/>
          </a:p>
        </p:txBody>
      </p:sp>
      <p:sp>
        <p:nvSpPr>
          <p:cNvPr id="8" name="Footer Placeholder 7">
            <a:extLst>
              <a:ext uri="{FF2B5EF4-FFF2-40B4-BE49-F238E27FC236}">
                <a16:creationId xmlns:a16="http://schemas.microsoft.com/office/drawing/2014/main" id="{DC6BB17C-F87B-4CD5-A7D8-00601811B611}"/>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9" name="Slide Number Placeholder 8">
            <a:extLst>
              <a:ext uri="{FF2B5EF4-FFF2-40B4-BE49-F238E27FC236}">
                <a16:creationId xmlns:a16="http://schemas.microsoft.com/office/drawing/2014/main" id="{610DF206-A15B-499B-924F-0DC022ECA48A}"/>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dirty="0"/>
          </a:p>
        </p:txBody>
      </p:sp>
      <p:sp>
        <p:nvSpPr>
          <p:cNvPr id="10" name="Title Placeholder 1">
            <a:extLst>
              <a:ext uri="{FF2B5EF4-FFF2-40B4-BE49-F238E27FC236}">
                <a16:creationId xmlns:a16="http://schemas.microsoft.com/office/drawing/2014/main" id="{2F9E4E94-2E96-2F4F-8A64-B405D69AD3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pic>
        <p:nvPicPr>
          <p:cNvPr id="2" name="Picture 1">
            <a:extLst>
              <a:ext uri="{FF2B5EF4-FFF2-40B4-BE49-F238E27FC236}">
                <a16:creationId xmlns:a16="http://schemas.microsoft.com/office/drawing/2014/main" id="{08C68BBB-5D87-46A9-A78D-328AE28AF7E8}"/>
              </a:ext>
            </a:extLst>
          </p:cNvPr>
          <p:cNvPicPr>
            <a:picLocks noChangeAspect="1"/>
          </p:cNvPicPr>
          <p:nvPr userDrawn="1"/>
        </p:nvPicPr>
        <p:blipFill>
          <a:blip r:embed="rId2"/>
          <a:stretch>
            <a:fillRect/>
          </a:stretch>
        </p:blipFill>
        <p:spPr>
          <a:xfrm>
            <a:off x="207229" y="6313340"/>
            <a:ext cx="804742" cy="451143"/>
          </a:xfrm>
          <a:prstGeom prst="rect">
            <a:avLst/>
          </a:prstGeom>
        </p:spPr>
      </p:pic>
    </p:spTree>
    <p:extLst>
      <p:ext uri="{BB962C8B-B14F-4D97-AF65-F5344CB8AC3E}">
        <p14:creationId xmlns:p14="http://schemas.microsoft.com/office/powerpoint/2010/main" val="378309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FA810D-CD4F-4554-A125-E87496BAE25F}"/>
              </a:ext>
            </a:extLst>
          </p:cNvPr>
          <p:cNvSpPr>
            <a:spLocks noGrp="1"/>
          </p:cNvSpPr>
          <p:nvPr>
            <p:ph type="dt" sz="half" idx="10"/>
          </p:nvPr>
        </p:nvSpPr>
        <p:spPr/>
        <p:txBody>
          <a:bodyPr/>
          <a:lstStyle>
            <a:lvl1pPr>
              <a:defRPr>
                <a:solidFill>
                  <a:schemeClr val="accent3"/>
                </a:solidFill>
              </a:defRPr>
            </a:lvl1pPr>
          </a:lstStyle>
          <a:p>
            <a:fld id="{B4CD2D1A-DDDF-4BF3-8ABB-DB8452CDFF64}" type="datetimeFigureOut">
              <a:rPr lang="en-US" smtClean="0"/>
              <a:pPr/>
              <a:t>4/25/20</a:t>
            </a:fld>
            <a:endParaRPr lang="en-US"/>
          </a:p>
        </p:txBody>
      </p:sp>
      <p:sp>
        <p:nvSpPr>
          <p:cNvPr id="4" name="Footer Placeholder 3">
            <a:extLst>
              <a:ext uri="{FF2B5EF4-FFF2-40B4-BE49-F238E27FC236}">
                <a16:creationId xmlns:a16="http://schemas.microsoft.com/office/drawing/2014/main" id="{E2B663B9-7E82-4B22-8475-154440BD927D}"/>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5" name="Slide Number Placeholder 4">
            <a:extLst>
              <a:ext uri="{FF2B5EF4-FFF2-40B4-BE49-F238E27FC236}">
                <a16:creationId xmlns:a16="http://schemas.microsoft.com/office/drawing/2014/main" id="{FFC737D4-E1D9-4EEE-82AD-3A0AE95D3270}"/>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a:p>
        </p:txBody>
      </p:sp>
      <p:sp>
        <p:nvSpPr>
          <p:cNvPr id="6" name="Title Placeholder 1">
            <a:extLst>
              <a:ext uri="{FF2B5EF4-FFF2-40B4-BE49-F238E27FC236}">
                <a16:creationId xmlns:a16="http://schemas.microsoft.com/office/drawing/2014/main" id="{5289A39A-31DF-E845-A67B-E6D9D84464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pic>
        <p:nvPicPr>
          <p:cNvPr id="2" name="Picture 1">
            <a:extLst>
              <a:ext uri="{FF2B5EF4-FFF2-40B4-BE49-F238E27FC236}">
                <a16:creationId xmlns:a16="http://schemas.microsoft.com/office/drawing/2014/main" id="{D84E457B-7591-409F-9861-9124B0B6A52D}"/>
              </a:ext>
            </a:extLst>
          </p:cNvPr>
          <p:cNvPicPr>
            <a:picLocks noChangeAspect="1"/>
          </p:cNvPicPr>
          <p:nvPr userDrawn="1"/>
        </p:nvPicPr>
        <p:blipFill>
          <a:blip r:embed="rId2"/>
          <a:stretch>
            <a:fillRect/>
          </a:stretch>
        </p:blipFill>
        <p:spPr>
          <a:xfrm>
            <a:off x="207229" y="6313340"/>
            <a:ext cx="804742" cy="451143"/>
          </a:xfrm>
          <a:prstGeom prst="rect">
            <a:avLst/>
          </a:prstGeom>
        </p:spPr>
      </p:pic>
    </p:spTree>
    <p:extLst>
      <p:ext uri="{BB962C8B-B14F-4D97-AF65-F5344CB8AC3E}">
        <p14:creationId xmlns:p14="http://schemas.microsoft.com/office/powerpoint/2010/main" val="2198241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75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4E94C-04E6-4BE3-955E-4B7081A4FE66}"/>
              </a:ext>
            </a:extLst>
          </p:cNvPr>
          <p:cNvSpPr>
            <a:spLocks noGrp="1"/>
          </p:cNvSpPr>
          <p:nvPr>
            <p:ph type="title" hasCustomPrompt="1"/>
          </p:nvPr>
        </p:nvSpPr>
        <p:spPr>
          <a:xfrm>
            <a:off x="839788" y="457200"/>
            <a:ext cx="3932237" cy="1600200"/>
          </a:xfrm>
        </p:spPr>
        <p:txBody>
          <a:bodyPr anchor="b"/>
          <a:lstStyle>
            <a:lvl1pPr>
              <a:defRPr sz="3200" b="0" i="0">
                <a:latin typeface="Franklin Gothic Medium Cond" panose="020B06060304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5BEDC40-84DC-4612-B99B-237A391EF10C}"/>
              </a:ext>
            </a:extLst>
          </p:cNvPr>
          <p:cNvSpPr>
            <a:spLocks noGrp="1"/>
          </p:cNvSpPr>
          <p:nvPr>
            <p:ph idx="1"/>
          </p:nvPr>
        </p:nvSpPr>
        <p:spPr>
          <a:xfrm>
            <a:off x="5183188" y="987425"/>
            <a:ext cx="6172200" cy="4873625"/>
          </a:xfrm>
        </p:spPr>
        <p:txBody>
          <a:bodyPr>
            <a:normAutofit/>
          </a:bodyPr>
          <a:lstStyle>
            <a:lvl1pPr>
              <a:defRPr sz="2000">
                <a:solidFill>
                  <a:schemeClr val="accent5"/>
                </a:solidFill>
              </a:defRPr>
            </a:lvl1pPr>
            <a:lvl2pPr>
              <a:defRPr sz="2000">
                <a:solidFill>
                  <a:schemeClr val="accent5"/>
                </a:solidFill>
              </a:defRPr>
            </a:lvl2pPr>
            <a:lvl3pPr>
              <a:defRPr sz="2000">
                <a:solidFill>
                  <a:schemeClr val="accent5"/>
                </a:solidFill>
              </a:defRPr>
            </a:lvl3pPr>
            <a:lvl4pPr>
              <a:defRPr sz="2000">
                <a:solidFill>
                  <a:schemeClr val="accent5"/>
                </a:solidFill>
              </a:defRPr>
            </a:lvl4pPr>
            <a:lvl5pPr>
              <a:defRPr sz="2000">
                <a:solidFill>
                  <a:schemeClr val="accent5"/>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5871E70-AD01-43C7-AAD2-7A171EA60913}"/>
              </a:ext>
            </a:extLst>
          </p:cNvPr>
          <p:cNvSpPr>
            <a:spLocks noGrp="1"/>
          </p:cNvSpPr>
          <p:nvPr>
            <p:ph type="body" sz="half" idx="2"/>
          </p:nvPr>
        </p:nvSpPr>
        <p:spPr>
          <a:xfrm>
            <a:off x="839788" y="2057400"/>
            <a:ext cx="3932237" cy="3811588"/>
          </a:xfrm>
        </p:spPr>
        <p:txBody>
          <a:bodyPr/>
          <a:lstStyle>
            <a:lvl1pPr marL="0" indent="0">
              <a:buNone/>
              <a:defRPr sz="1600">
                <a:solidFill>
                  <a:schemeClr val="accent5"/>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26734F5-7C17-4B46-9A3D-1956FB1AFCBE}"/>
              </a:ext>
            </a:extLst>
          </p:cNvPr>
          <p:cNvSpPr>
            <a:spLocks noGrp="1"/>
          </p:cNvSpPr>
          <p:nvPr>
            <p:ph type="dt" sz="half" idx="10"/>
          </p:nvPr>
        </p:nvSpPr>
        <p:spPr/>
        <p:txBody>
          <a:bodyPr/>
          <a:lstStyle>
            <a:lvl1pPr>
              <a:defRPr>
                <a:solidFill>
                  <a:schemeClr val="accent3"/>
                </a:solidFill>
              </a:defRPr>
            </a:lvl1pPr>
          </a:lstStyle>
          <a:p>
            <a:fld id="{B4CD2D1A-DDDF-4BF3-8ABB-DB8452CDFF64}" type="datetimeFigureOut">
              <a:rPr lang="en-US" smtClean="0"/>
              <a:pPr/>
              <a:t>4/25/20</a:t>
            </a:fld>
            <a:endParaRPr lang="en-US"/>
          </a:p>
        </p:txBody>
      </p:sp>
      <p:sp>
        <p:nvSpPr>
          <p:cNvPr id="6" name="Footer Placeholder 5">
            <a:extLst>
              <a:ext uri="{FF2B5EF4-FFF2-40B4-BE49-F238E27FC236}">
                <a16:creationId xmlns:a16="http://schemas.microsoft.com/office/drawing/2014/main" id="{B264F285-FD0D-4374-80C6-BE18CB7CB879}"/>
              </a:ext>
            </a:extLst>
          </p:cNvPr>
          <p:cNvSpPr>
            <a:spLocks noGrp="1"/>
          </p:cNvSpPr>
          <p:nvPr>
            <p:ph type="ftr" sz="quarter" idx="11"/>
          </p:nvPr>
        </p:nvSpPr>
        <p:spPr/>
        <p:txBody>
          <a:bodyPr/>
          <a:lstStyle>
            <a:lvl1pPr>
              <a:defRPr>
                <a:solidFill>
                  <a:schemeClr val="accent3"/>
                </a:solidFill>
              </a:defRPr>
            </a:lvl1pPr>
          </a:lstStyle>
          <a:p>
            <a:endParaRPr lang="en-US" dirty="0"/>
          </a:p>
        </p:txBody>
      </p:sp>
      <p:sp>
        <p:nvSpPr>
          <p:cNvPr id="7" name="Slide Number Placeholder 6">
            <a:extLst>
              <a:ext uri="{FF2B5EF4-FFF2-40B4-BE49-F238E27FC236}">
                <a16:creationId xmlns:a16="http://schemas.microsoft.com/office/drawing/2014/main" id="{FDDC4469-2A64-42AA-B308-C99244ED110A}"/>
              </a:ext>
            </a:extLst>
          </p:cNvPr>
          <p:cNvSpPr>
            <a:spLocks noGrp="1"/>
          </p:cNvSpPr>
          <p:nvPr>
            <p:ph type="sldNum" sz="quarter" idx="12"/>
          </p:nvPr>
        </p:nvSpPr>
        <p:spPr/>
        <p:txBody>
          <a:bodyPr/>
          <a:lstStyle>
            <a:lvl1pPr>
              <a:defRPr>
                <a:solidFill>
                  <a:schemeClr val="accent3"/>
                </a:solidFill>
              </a:defRPr>
            </a:lvl1pPr>
          </a:lstStyle>
          <a:p>
            <a:fld id="{E1945337-8FC1-4665-96A5-490D09E0B8E5}" type="slidenum">
              <a:rPr lang="en-US" smtClean="0"/>
              <a:pPr/>
              <a:t>‹#›</a:t>
            </a:fld>
            <a:endParaRPr lang="en-US" dirty="0"/>
          </a:p>
        </p:txBody>
      </p:sp>
      <p:pic>
        <p:nvPicPr>
          <p:cNvPr id="8" name="Picture 7">
            <a:extLst>
              <a:ext uri="{FF2B5EF4-FFF2-40B4-BE49-F238E27FC236}">
                <a16:creationId xmlns:a16="http://schemas.microsoft.com/office/drawing/2014/main" id="{142C8544-AA09-4EA9-907A-30F6FD581AB8}"/>
              </a:ext>
            </a:extLst>
          </p:cNvPr>
          <p:cNvPicPr>
            <a:picLocks noChangeAspect="1"/>
          </p:cNvPicPr>
          <p:nvPr userDrawn="1"/>
        </p:nvPicPr>
        <p:blipFill>
          <a:blip r:embed="rId2"/>
          <a:stretch>
            <a:fillRect/>
          </a:stretch>
        </p:blipFill>
        <p:spPr>
          <a:xfrm>
            <a:off x="207229" y="6313340"/>
            <a:ext cx="804742" cy="451143"/>
          </a:xfrm>
          <a:prstGeom prst="rect">
            <a:avLst/>
          </a:prstGeom>
        </p:spPr>
      </p:pic>
    </p:spTree>
    <p:extLst>
      <p:ext uri="{BB962C8B-B14F-4D97-AF65-F5344CB8AC3E}">
        <p14:creationId xmlns:p14="http://schemas.microsoft.com/office/powerpoint/2010/main" val="36405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alpha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BD7FBC-FDA2-4C3E-821E-E88954BA0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0258729-DBD9-46FD-B9DD-835EB635A9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E89FF4-5067-4B20-A5C3-D620D43FA3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3"/>
                </a:solidFill>
              </a:defRPr>
            </a:lvl1pPr>
          </a:lstStyle>
          <a:p>
            <a:fld id="{B4CD2D1A-DDDF-4BF3-8ABB-DB8452CDFF64}" type="datetimeFigureOut">
              <a:rPr lang="en-US" smtClean="0"/>
              <a:pPr/>
              <a:t>4/25/20</a:t>
            </a:fld>
            <a:endParaRPr lang="en-US" dirty="0"/>
          </a:p>
        </p:txBody>
      </p:sp>
      <p:sp>
        <p:nvSpPr>
          <p:cNvPr id="5" name="Footer Placeholder 4">
            <a:extLst>
              <a:ext uri="{FF2B5EF4-FFF2-40B4-BE49-F238E27FC236}">
                <a16:creationId xmlns:a16="http://schemas.microsoft.com/office/drawing/2014/main" id="{1241511A-0809-4516-B76E-D47E4FE3C3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3"/>
                </a:solidFill>
              </a:defRPr>
            </a:lvl1pPr>
          </a:lstStyle>
          <a:p>
            <a:endParaRPr lang="en-US" dirty="0"/>
          </a:p>
        </p:txBody>
      </p:sp>
      <p:sp>
        <p:nvSpPr>
          <p:cNvPr id="6" name="Slide Number Placeholder 5">
            <a:extLst>
              <a:ext uri="{FF2B5EF4-FFF2-40B4-BE49-F238E27FC236}">
                <a16:creationId xmlns:a16="http://schemas.microsoft.com/office/drawing/2014/main" id="{1D25436A-0292-43FE-A587-7B50A01849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3"/>
                </a:solidFill>
              </a:defRPr>
            </a:lvl1pPr>
          </a:lstStyle>
          <a:p>
            <a:fld id="{E1945337-8FC1-4665-96A5-490D09E0B8E5}" type="slidenum">
              <a:rPr lang="en-US" smtClean="0"/>
              <a:pPr/>
              <a:t>‹#›</a:t>
            </a:fld>
            <a:endParaRPr lang="en-US" dirty="0"/>
          </a:p>
        </p:txBody>
      </p:sp>
      <p:pic>
        <p:nvPicPr>
          <p:cNvPr id="9" name="Picture 8" descr="A close up of a sign&#10;&#10;Description automatically generated">
            <a:extLst>
              <a:ext uri="{FF2B5EF4-FFF2-40B4-BE49-F238E27FC236}">
                <a16:creationId xmlns:a16="http://schemas.microsoft.com/office/drawing/2014/main" id="{848EA953-7C93-7D40-B7CD-F923839C549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949452" y="6386167"/>
            <a:ext cx="1023887" cy="293204"/>
          </a:xfrm>
          <a:prstGeom prst="rect">
            <a:avLst/>
          </a:prstGeom>
        </p:spPr>
      </p:pic>
      <p:pic>
        <p:nvPicPr>
          <p:cNvPr id="7" name="Picture 6">
            <a:extLst>
              <a:ext uri="{FF2B5EF4-FFF2-40B4-BE49-F238E27FC236}">
                <a16:creationId xmlns:a16="http://schemas.microsoft.com/office/drawing/2014/main" id="{C766230E-B5D1-4B1C-9376-A602D29E2E8E}"/>
              </a:ext>
            </a:extLst>
          </p:cNvPr>
          <p:cNvPicPr>
            <a:picLocks noChangeAspect="1"/>
          </p:cNvPicPr>
          <p:nvPr userDrawn="1"/>
        </p:nvPicPr>
        <p:blipFill>
          <a:blip r:embed="rId10"/>
          <a:stretch>
            <a:fillRect/>
          </a:stretch>
        </p:blipFill>
        <p:spPr>
          <a:xfrm>
            <a:off x="218661" y="6311900"/>
            <a:ext cx="804742" cy="451143"/>
          </a:xfrm>
          <a:prstGeom prst="rect">
            <a:avLst/>
          </a:prstGeom>
        </p:spPr>
      </p:pic>
    </p:spTree>
    <p:extLst>
      <p:ext uri="{BB962C8B-B14F-4D97-AF65-F5344CB8AC3E}">
        <p14:creationId xmlns:p14="http://schemas.microsoft.com/office/powerpoint/2010/main" val="199615368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2" r:id="rId3"/>
    <p:sldLayoutId id="2147483673" r:id="rId4"/>
    <p:sldLayoutId id="2147483674" r:id="rId5"/>
    <p:sldLayoutId id="2147483675" r:id="rId6"/>
    <p:sldLayoutId id="2147483676" r:id="rId7"/>
  </p:sldLayoutIdLst>
  <p:txStyles>
    <p:titleStyle>
      <a:lvl1pPr algn="l" defTabSz="914400" rtl="0" eaLnBrk="1" latinLnBrk="0" hangingPunct="1">
        <a:lnSpc>
          <a:spcPct val="90000"/>
        </a:lnSpc>
        <a:spcBef>
          <a:spcPct val="0"/>
        </a:spcBef>
        <a:buNone/>
        <a:defRPr sz="4400" b="0" i="0" kern="1200" spc="150" baseline="0">
          <a:solidFill>
            <a:schemeClr val="accent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D8274B-B3CC-481B-9636-555C710F2BF5}"/>
              </a:ext>
            </a:extLst>
          </p:cNvPr>
          <p:cNvPicPr>
            <a:picLocks noChangeAspect="1"/>
          </p:cNvPicPr>
          <p:nvPr/>
        </p:nvPicPr>
        <p:blipFill rotWithShape="1">
          <a:blip r:embed="rId2"/>
          <a:srcRect l="4697" b="4697"/>
          <a:stretch/>
        </p:blipFill>
        <p:spPr>
          <a:xfrm>
            <a:off x="-2" y="0"/>
            <a:ext cx="12192001" cy="6858000"/>
          </a:xfrm>
          <a:prstGeom prst="rect">
            <a:avLst/>
          </a:prstGeom>
        </p:spPr>
      </p:pic>
      <p:sp>
        <p:nvSpPr>
          <p:cNvPr id="6" name="Subtitle 5">
            <a:extLst>
              <a:ext uri="{FF2B5EF4-FFF2-40B4-BE49-F238E27FC236}">
                <a16:creationId xmlns:a16="http://schemas.microsoft.com/office/drawing/2014/main" id="{4E753D33-D052-434E-8116-B44F5ACE5595}"/>
              </a:ext>
            </a:extLst>
          </p:cNvPr>
          <p:cNvSpPr>
            <a:spLocks noGrp="1"/>
          </p:cNvSpPr>
          <p:nvPr>
            <p:ph type="subTitle" idx="1"/>
          </p:nvPr>
        </p:nvSpPr>
        <p:spPr>
          <a:xfrm>
            <a:off x="1685437" y="2034151"/>
            <a:ext cx="4375641" cy="411202"/>
          </a:xfrm>
        </p:spPr>
        <p:txBody>
          <a:bodyPr>
            <a:normAutofit lnSpcReduction="10000"/>
          </a:bodyPr>
          <a:lstStyle/>
          <a:p>
            <a:r>
              <a:rPr lang="en-US" dirty="0">
                <a:solidFill>
                  <a:schemeClr val="bg1"/>
                </a:solidFill>
                <a:latin typeface="Franklin Gothic Medium" panose="020B0603020102020204" pitchFamily="34" charset="0"/>
              </a:rPr>
              <a:t>Guidelines for Opening Up Golf</a:t>
            </a:r>
          </a:p>
        </p:txBody>
      </p:sp>
      <p:pic>
        <p:nvPicPr>
          <p:cNvPr id="3" name="Picture 2">
            <a:extLst>
              <a:ext uri="{FF2B5EF4-FFF2-40B4-BE49-F238E27FC236}">
                <a16:creationId xmlns:a16="http://schemas.microsoft.com/office/drawing/2014/main" id="{939585D5-D3EA-E746-A124-01CFAF811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22900"/>
            <a:ext cx="12192000" cy="1435100"/>
          </a:xfrm>
          <a:prstGeom prst="rect">
            <a:avLst/>
          </a:prstGeom>
        </p:spPr>
      </p:pic>
      <p:pic>
        <p:nvPicPr>
          <p:cNvPr id="10" name="Picture 9" descr="A close up of a sign&#10;&#10;Description automatically generated">
            <a:extLst>
              <a:ext uri="{FF2B5EF4-FFF2-40B4-BE49-F238E27FC236}">
                <a16:creationId xmlns:a16="http://schemas.microsoft.com/office/drawing/2014/main" id="{BE9C4A26-AF57-4144-A1E3-74416865D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590" y="1716075"/>
            <a:ext cx="4445485" cy="1273025"/>
          </a:xfrm>
          <a:prstGeom prst="rect">
            <a:avLst/>
          </a:prstGeom>
        </p:spPr>
      </p:pic>
      <p:pic>
        <p:nvPicPr>
          <p:cNvPr id="13" name="Picture 12">
            <a:extLst>
              <a:ext uri="{FF2B5EF4-FFF2-40B4-BE49-F238E27FC236}">
                <a16:creationId xmlns:a16="http://schemas.microsoft.com/office/drawing/2014/main" id="{47823A0C-5C93-4A3F-85DA-8F947E0C4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721" y="572392"/>
            <a:ext cx="3993816" cy="1143684"/>
          </a:xfrm>
          <a:prstGeom prst="rect">
            <a:avLst/>
          </a:prstGeom>
        </p:spPr>
      </p:pic>
      <p:pic>
        <p:nvPicPr>
          <p:cNvPr id="15" name="Picture 14">
            <a:extLst>
              <a:ext uri="{FF2B5EF4-FFF2-40B4-BE49-F238E27FC236}">
                <a16:creationId xmlns:a16="http://schemas.microsoft.com/office/drawing/2014/main" id="{CAA1451A-EB30-4D56-82D0-ECAF4475CE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5275" y="3771047"/>
            <a:ext cx="5312745" cy="1521377"/>
          </a:xfrm>
          <a:prstGeom prst="rect">
            <a:avLst/>
          </a:prstGeom>
        </p:spPr>
      </p:pic>
      <p:pic>
        <p:nvPicPr>
          <p:cNvPr id="17" name="Picture 16">
            <a:extLst>
              <a:ext uri="{FF2B5EF4-FFF2-40B4-BE49-F238E27FC236}">
                <a16:creationId xmlns:a16="http://schemas.microsoft.com/office/drawing/2014/main" id="{78180161-B392-4230-9848-3E29BDB4AB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2422" y="5783987"/>
            <a:ext cx="2489579" cy="712925"/>
          </a:xfrm>
          <a:prstGeom prst="rect">
            <a:avLst/>
          </a:prstGeom>
        </p:spPr>
      </p:pic>
    </p:spTree>
    <p:extLst>
      <p:ext uri="{BB962C8B-B14F-4D97-AF65-F5344CB8AC3E}">
        <p14:creationId xmlns:p14="http://schemas.microsoft.com/office/powerpoint/2010/main" val="893650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B75EB9-FE34-E44D-8E1A-D773EA579CA0}"/>
              </a:ext>
            </a:extLst>
          </p:cNvPr>
          <p:cNvSpPr>
            <a:spLocks noGrp="1"/>
          </p:cNvSpPr>
          <p:nvPr>
            <p:ph idx="1"/>
          </p:nvPr>
        </p:nvSpPr>
        <p:spPr>
          <a:xfrm>
            <a:off x="447261" y="1825624"/>
            <a:ext cx="10906539" cy="4595053"/>
          </a:xfrm>
        </p:spPr>
        <p:txBody>
          <a:bodyPr>
            <a:normAutofit fontScale="85000" lnSpcReduction="10000"/>
          </a:bodyPr>
          <a:lstStyle/>
          <a:p>
            <a:pPr marL="914400" lvl="1" indent="-457200">
              <a:buSzPct val="80000"/>
              <a:buFont typeface="+mj-lt"/>
              <a:buAutoNum type="arabicPeriod"/>
            </a:pPr>
            <a:r>
              <a:rPr lang="en-US" b="1" spc="100" dirty="0">
                <a:solidFill>
                  <a:schemeClr val="accent2"/>
                </a:solidFill>
              </a:rPr>
              <a:t>SOCIAL DISTANCING</a:t>
            </a:r>
          </a:p>
          <a:p>
            <a:pPr marL="1371600" lvl="2" indent="-457200">
              <a:buSzPct val="80000"/>
              <a:buFont typeface="+mj-lt"/>
              <a:buAutoNum type="alphaLcPeriod"/>
            </a:pPr>
            <a:r>
              <a:rPr lang="en-US" dirty="0"/>
              <a:t>The essence of the game inherently allows its participants to practice proper social distancing </a:t>
            </a:r>
          </a:p>
          <a:p>
            <a:pPr marL="914400" lvl="1" indent="-457200">
              <a:lnSpc>
                <a:spcPct val="120000"/>
              </a:lnSpc>
              <a:buSzPct val="80000"/>
              <a:buFont typeface="+mj-lt"/>
              <a:buAutoNum type="arabicPeriod"/>
            </a:pPr>
            <a:r>
              <a:rPr lang="en-US" b="1" spc="100" dirty="0"/>
              <a:t>BURNS CALORIES, PREVENTS CHRONIC ILLNESSES</a:t>
            </a:r>
          </a:p>
          <a:p>
            <a:pPr marL="1371600" lvl="2" indent="-457200">
              <a:buSzPct val="80000"/>
              <a:buFont typeface="+mj-lt"/>
              <a:buAutoNum type="alphaLcPeriod"/>
            </a:pPr>
            <a:r>
              <a:rPr lang="en-US" dirty="0"/>
              <a:t>A round of golf averages 12,000 steps. Exercise helps prevent heart disease and other chronic illnesses and produces mood-boosting endorphins</a:t>
            </a:r>
          </a:p>
          <a:p>
            <a:pPr marL="914400" lvl="1" indent="-457200">
              <a:lnSpc>
                <a:spcPct val="120000"/>
              </a:lnSpc>
              <a:buSzPct val="80000"/>
              <a:buFont typeface="+mj-lt"/>
              <a:buAutoNum type="arabicPeriod"/>
            </a:pPr>
            <a:r>
              <a:rPr lang="en-US" b="1" spc="100" dirty="0"/>
              <a:t>BOOSTS MENTAL WELL-BEING</a:t>
            </a:r>
          </a:p>
          <a:p>
            <a:pPr marL="1371600" lvl="2" indent="-457200">
              <a:buSzPct val="80000"/>
              <a:buFont typeface="+mj-lt"/>
              <a:buAutoNum type="alphaLcPeriod"/>
            </a:pPr>
            <a:r>
              <a:rPr lang="en-US" dirty="0"/>
              <a:t>Fresh air, greenery, and sunshine boosts the already powerful esteem-enhancing and anxiety-busting effects of exercise</a:t>
            </a:r>
          </a:p>
          <a:p>
            <a:pPr marL="914400" lvl="1" indent="-457200">
              <a:lnSpc>
                <a:spcPct val="110000"/>
              </a:lnSpc>
              <a:buSzPct val="80000"/>
              <a:buFont typeface="+mj-lt"/>
              <a:buAutoNum type="arabicPeriod"/>
            </a:pPr>
            <a:r>
              <a:rPr lang="en-US" b="1" spc="100" dirty="0">
                <a:solidFill>
                  <a:schemeClr val="accent2"/>
                </a:solidFill>
              </a:rPr>
              <a:t>ACCESSIBLE AND INCLUSIVE</a:t>
            </a:r>
          </a:p>
          <a:p>
            <a:pPr marL="1371600" lvl="2" indent="-457200">
              <a:buSzPct val="80000"/>
              <a:buFont typeface="+mj-lt"/>
              <a:buAutoNum type="alphaLcPeriod"/>
            </a:pPr>
            <a:r>
              <a:rPr lang="en-US" dirty="0"/>
              <a:t>Golf is not just for a few people. More than 24.3 Million people played a round of golf last year and another 9 Million participated in off course golf activities. </a:t>
            </a:r>
          </a:p>
          <a:p>
            <a:pPr marL="914400" lvl="1" indent="-457200">
              <a:lnSpc>
                <a:spcPct val="110000"/>
              </a:lnSpc>
              <a:buSzPct val="80000"/>
              <a:buFont typeface="+mj-lt"/>
              <a:buAutoNum type="arabicPeriod"/>
            </a:pPr>
            <a:r>
              <a:rPr lang="en-US" b="1" spc="100" dirty="0">
                <a:solidFill>
                  <a:schemeClr val="accent2"/>
                </a:solidFill>
              </a:rPr>
              <a:t>PROVIDES JOBS</a:t>
            </a:r>
          </a:p>
          <a:p>
            <a:pPr marL="1371600" lvl="2" indent="-457200">
              <a:buSzPct val="80000"/>
              <a:buFont typeface="+mj-lt"/>
              <a:buAutoNum type="alphaLcPeriod"/>
            </a:pPr>
            <a:r>
              <a:rPr lang="en-US" dirty="0"/>
              <a:t>Employer of nearly 2 Million individuals in the United States, including 350,000 maintenance staff workers</a:t>
            </a:r>
          </a:p>
          <a:p>
            <a:pPr marL="914400" lvl="1" indent="-457200">
              <a:lnSpc>
                <a:spcPct val="120000"/>
              </a:lnSpc>
              <a:buSzPct val="80000"/>
              <a:buFont typeface="+mj-lt"/>
              <a:buAutoNum type="arabicPeriod"/>
            </a:pPr>
            <a:r>
              <a:rPr lang="en-US" b="1" spc="100" dirty="0">
                <a:solidFill>
                  <a:schemeClr val="accent2"/>
                </a:solidFill>
              </a:rPr>
              <a:t>STIMULATES THE ECONOMY</a:t>
            </a:r>
          </a:p>
          <a:p>
            <a:pPr marL="1371600" lvl="2" indent="-457200">
              <a:buSzPct val="80000"/>
              <a:buFont typeface="+mj-lt"/>
              <a:buAutoNum type="alphaLcPeriod"/>
            </a:pPr>
            <a:r>
              <a:rPr lang="en-US" dirty="0"/>
              <a:t>$84.1 Billion Industry that also delivered $4B+ in charitable donations</a:t>
            </a:r>
          </a:p>
        </p:txBody>
      </p:sp>
      <p:sp>
        <p:nvSpPr>
          <p:cNvPr id="3" name="Title 2">
            <a:extLst>
              <a:ext uri="{FF2B5EF4-FFF2-40B4-BE49-F238E27FC236}">
                <a16:creationId xmlns:a16="http://schemas.microsoft.com/office/drawing/2014/main" id="{A146EDEF-1DBD-D44E-B284-DF8E6CDCE0B8}"/>
              </a:ext>
            </a:extLst>
          </p:cNvPr>
          <p:cNvSpPr>
            <a:spLocks noGrp="1"/>
          </p:cNvSpPr>
          <p:nvPr>
            <p:ph type="title"/>
          </p:nvPr>
        </p:nvSpPr>
        <p:spPr/>
        <p:txBody>
          <a:bodyPr/>
          <a:lstStyle/>
          <a:p>
            <a:r>
              <a:rPr lang="en-US" dirty="0"/>
              <a:t>GOLF IS A VALUABLE RECREATIONAL ACTIVITY</a:t>
            </a:r>
          </a:p>
        </p:txBody>
      </p:sp>
    </p:spTree>
    <p:extLst>
      <p:ext uri="{BB962C8B-B14F-4D97-AF65-F5344CB8AC3E}">
        <p14:creationId xmlns:p14="http://schemas.microsoft.com/office/powerpoint/2010/main" val="255304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37F3-45CC-6F45-AE62-0D01BB7C0B48}"/>
              </a:ext>
            </a:extLst>
          </p:cNvPr>
          <p:cNvSpPr>
            <a:spLocks noGrp="1"/>
          </p:cNvSpPr>
          <p:nvPr>
            <p:ph type="title"/>
          </p:nvPr>
        </p:nvSpPr>
        <p:spPr>
          <a:xfrm>
            <a:off x="839788" y="2628900"/>
            <a:ext cx="3932237" cy="1600200"/>
          </a:xfrm>
        </p:spPr>
        <p:txBody>
          <a:bodyPr>
            <a:normAutofit fontScale="90000"/>
          </a:bodyPr>
          <a:lstStyle/>
          <a:p>
            <a:r>
              <a:rPr lang="en-US" sz="4400" dirty="0"/>
              <a:t>PROPOSED PHASED-IN APPROACH</a:t>
            </a:r>
          </a:p>
        </p:txBody>
      </p:sp>
      <p:sp>
        <p:nvSpPr>
          <p:cNvPr id="5" name="Content Placeholder 4">
            <a:extLst>
              <a:ext uri="{FF2B5EF4-FFF2-40B4-BE49-F238E27FC236}">
                <a16:creationId xmlns:a16="http://schemas.microsoft.com/office/drawing/2014/main" id="{096B0F4F-945B-DC43-85C2-E6235B4A0820}"/>
              </a:ext>
            </a:extLst>
          </p:cNvPr>
          <p:cNvSpPr>
            <a:spLocks noGrp="1"/>
          </p:cNvSpPr>
          <p:nvPr>
            <p:ph idx="1"/>
          </p:nvPr>
        </p:nvSpPr>
        <p:spPr>
          <a:xfrm>
            <a:off x="5183188" y="987425"/>
            <a:ext cx="6172200" cy="4873625"/>
          </a:xfrm>
        </p:spPr>
        <p:txBody>
          <a:bodyPr anchor="ctr">
            <a:normAutofit/>
          </a:bodyPr>
          <a:lstStyle/>
          <a:p>
            <a:r>
              <a:rPr lang="en-US" dirty="0"/>
              <a:t>Based on Up-to-Date Data &amp; Readiness</a:t>
            </a:r>
          </a:p>
          <a:p>
            <a:endParaRPr lang="en-US" sz="1000" dirty="0"/>
          </a:p>
          <a:p>
            <a:r>
              <a:rPr lang="en-US" dirty="0"/>
              <a:t>Mitigates Risk of Resurgence</a:t>
            </a:r>
          </a:p>
          <a:p>
            <a:endParaRPr lang="en-US" sz="1000" dirty="0"/>
          </a:p>
          <a:p>
            <a:r>
              <a:rPr lang="en-US" dirty="0"/>
              <a:t>As Communities Open Up, this Plan is Implementable on a Statewide or County-by-County Basis</a:t>
            </a:r>
          </a:p>
          <a:p>
            <a:endParaRPr lang="en-US" sz="1000" dirty="0"/>
          </a:p>
          <a:p>
            <a:r>
              <a:rPr lang="en-US" dirty="0"/>
              <a:t>Details Responsibilities of Individuals &amp; Employers</a:t>
            </a:r>
          </a:p>
          <a:p>
            <a:endParaRPr lang="en-US" sz="1000" dirty="0"/>
          </a:p>
          <a:p>
            <a:r>
              <a:rPr lang="en-US" dirty="0"/>
              <a:t>Follows the Three Phases of CDC’s “Opening Up America Again.</a:t>
            </a:r>
          </a:p>
        </p:txBody>
      </p:sp>
      <p:pic>
        <p:nvPicPr>
          <p:cNvPr id="9" name="Picture 8">
            <a:extLst>
              <a:ext uri="{FF2B5EF4-FFF2-40B4-BE49-F238E27FC236}">
                <a16:creationId xmlns:a16="http://schemas.microsoft.com/office/drawing/2014/main" id="{A9ADE391-3854-4A45-A383-2C09C31BE285}"/>
              </a:ext>
            </a:extLst>
          </p:cNvPr>
          <p:cNvPicPr>
            <a:picLocks noChangeAspect="1"/>
          </p:cNvPicPr>
          <p:nvPr/>
        </p:nvPicPr>
        <p:blipFill>
          <a:blip r:embed="rId2">
            <a:alphaModFix amt="10000"/>
          </a:blip>
          <a:stretch>
            <a:fillRect/>
          </a:stretch>
        </p:blipFill>
        <p:spPr>
          <a:xfrm rot="19833674">
            <a:off x="442423" y="2121717"/>
            <a:ext cx="1134217" cy="584830"/>
          </a:xfrm>
          <a:prstGeom prst="rect">
            <a:avLst/>
          </a:prstGeom>
        </p:spPr>
      </p:pic>
      <p:cxnSp>
        <p:nvCxnSpPr>
          <p:cNvPr id="11" name="Straight Connector 10">
            <a:extLst>
              <a:ext uri="{FF2B5EF4-FFF2-40B4-BE49-F238E27FC236}">
                <a16:creationId xmlns:a16="http://schemas.microsoft.com/office/drawing/2014/main" id="{672483D0-8505-4A45-B818-82B2F821A89B}"/>
              </a:ext>
            </a:extLst>
          </p:cNvPr>
          <p:cNvCxnSpPr>
            <a:cxnSpLocks/>
          </p:cNvCxnSpPr>
          <p:nvPr/>
        </p:nvCxnSpPr>
        <p:spPr>
          <a:xfrm>
            <a:off x="4432852" y="1212781"/>
            <a:ext cx="0" cy="442291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633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46EDEF-1DBD-D44E-B284-DF8E6CDCE0B8}"/>
              </a:ext>
            </a:extLst>
          </p:cNvPr>
          <p:cNvSpPr>
            <a:spLocks noGrp="1"/>
          </p:cNvSpPr>
          <p:nvPr>
            <p:ph type="title"/>
          </p:nvPr>
        </p:nvSpPr>
        <p:spPr/>
        <p:txBody>
          <a:bodyPr/>
          <a:lstStyle/>
          <a:p>
            <a:r>
              <a:rPr lang="en-US" dirty="0"/>
              <a:t>THREE PHASES OF OPENINGS</a:t>
            </a:r>
          </a:p>
        </p:txBody>
      </p:sp>
      <p:graphicFrame>
        <p:nvGraphicFramePr>
          <p:cNvPr id="5" name="Table 4">
            <a:extLst>
              <a:ext uri="{FF2B5EF4-FFF2-40B4-BE49-F238E27FC236}">
                <a16:creationId xmlns:a16="http://schemas.microsoft.com/office/drawing/2014/main" id="{1EA77B32-9C08-1342-B65D-D9D8ABD10928}"/>
              </a:ext>
            </a:extLst>
          </p:cNvPr>
          <p:cNvGraphicFramePr>
            <a:graphicFrameLocks noGrp="1"/>
          </p:cNvGraphicFramePr>
          <p:nvPr>
            <p:extLst>
              <p:ext uri="{D42A27DB-BD31-4B8C-83A1-F6EECF244321}">
                <p14:modId xmlns:p14="http://schemas.microsoft.com/office/powerpoint/2010/main" val="2122250162"/>
              </p:ext>
            </p:extLst>
          </p:nvPr>
        </p:nvGraphicFramePr>
        <p:xfrm>
          <a:off x="713609" y="1536969"/>
          <a:ext cx="10764783" cy="4688733"/>
        </p:xfrm>
        <a:graphic>
          <a:graphicData uri="http://schemas.openxmlformats.org/drawingml/2006/table">
            <a:tbl>
              <a:tblPr firstRow="1" bandRow="1">
                <a:tableStyleId>{5940675A-B579-460E-94D1-54222C63F5DA}</a:tableStyleId>
              </a:tblPr>
              <a:tblGrid>
                <a:gridCol w="10764783">
                  <a:extLst>
                    <a:ext uri="{9D8B030D-6E8A-4147-A177-3AD203B41FA5}">
                      <a16:colId xmlns:a16="http://schemas.microsoft.com/office/drawing/2014/main" val="3807952549"/>
                    </a:ext>
                  </a:extLst>
                </a:gridCol>
              </a:tblGrid>
              <a:tr h="1872994">
                <a:tc>
                  <a:txBody>
                    <a:bodyPr/>
                    <a:lstStyle/>
                    <a:p>
                      <a:pPr>
                        <a:lnSpc>
                          <a:spcPct val="100000"/>
                        </a:lnSpc>
                      </a:pPr>
                      <a:r>
                        <a:rPr lang="en-US" sz="1250" dirty="0">
                          <a:solidFill>
                            <a:schemeClr val="accent2"/>
                          </a:solidFill>
                          <a:latin typeface="+mj-lt"/>
                        </a:rPr>
                        <a:t>PHASE 1 (INDIVIDUAL)</a:t>
                      </a:r>
                      <a:br>
                        <a:rPr lang="en-US" sz="1250" dirty="0">
                          <a:solidFill>
                            <a:schemeClr val="accent2"/>
                          </a:solidFill>
                          <a:latin typeface="+mj-lt"/>
                        </a:rPr>
                      </a:br>
                      <a:endParaRPr lang="en-US" sz="900" dirty="0">
                        <a:solidFill>
                          <a:schemeClr val="accent2"/>
                        </a:solidFill>
                        <a:latin typeface="+mj-lt"/>
                      </a:endParaRPr>
                    </a:p>
                    <a:p>
                      <a:pPr marL="171450" indent="-171450">
                        <a:lnSpc>
                          <a:spcPct val="100000"/>
                        </a:lnSpc>
                        <a:buFont typeface="Arial" panose="020B0604020202020204" pitchFamily="34" charset="0"/>
                        <a:buChar char="•"/>
                      </a:pPr>
                      <a:r>
                        <a:rPr lang="en-US" sz="1200" b="1" dirty="0">
                          <a:solidFill>
                            <a:schemeClr val="accent5"/>
                          </a:solidFill>
                        </a:rPr>
                        <a:t>VULNERABLE INDIVIDUALS</a:t>
                      </a:r>
                      <a:r>
                        <a:rPr lang="en-US" sz="1200" dirty="0">
                          <a:solidFill>
                            <a:schemeClr val="accent5"/>
                          </a:solidFill>
                        </a:rPr>
                        <a:t> should continue to shelter in place. Members of households with vulnerable residents should be aware that by returning to work or other environments where  distancing is not practical, they could carry the virus back home. Precautions should be taken to isolate from vulnerable residents.</a:t>
                      </a:r>
                    </a:p>
                    <a:p>
                      <a:pPr marL="171450" indent="-171450">
                        <a:lnSpc>
                          <a:spcPct val="100000"/>
                        </a:lnSpc>
                        <a:buFont typeface="Arial" panose="020B0604020202020204" pitchFamily="34" charset="0"/>
                        <a:buChar char="•"/>
                      </a:pPr>
                      <a:r>
                        <a:rPr lang="en-US" sz="1200" dirty="0">
                          <a:solidFill>
                            <a:schemeClr val="accent5"/>
                          </a:solidFill>
                        </a:rPr>
                        <a:t>All individuals, </a:t>
                      </a:r>
                      <a:r>
                        <a:rPr lang="en-US" sz="1200" b="1" dirty="0">
                          <a:solidFill>
                            <a:schemeClr val="accent5"/>
                          </a:solidFill>
                        </a:rPr>
                        <a:t>WHEN PLAYING GOLF</a:t>
                      </a:r>
                      <a:r>
                        <a:rPr lang="en-US" sz="1200" dirty="0">
                          <a:solidFill>
                            <a:schemeClr val="accent5"/>
                          </a:solidFill>
                        </a:rPr>
                        <a:t>, should maximize physical distance from others. Social settings of more than </a:t>
                      </a:r>
                      <a:r>
                        <a:rPr lang="en-US" sz="1200" u="sng" strike="noStrike" dirty="0">
                          <a:solidFill>
                            <a:schemeClr val="accent5"/>
                          </a:solidFill>
                        </a:rPr>
                        <a:t>10 people</a:t>
                      </a:r>
                      <a:r>
                        <a:rPr lang="en-US" sz="1200" dirty="0">
                          <a:solidFill>
                            <a:schemeClr val="accent5"/>
                          </a:solidFill>
                        </a:rPr>
                        <a:t>, where appropriate distancing may not be practical, should be avoided unless precautionary measures are observed.</a:t>
                      </a:r>
                    </a:p>
                    <a:p>
                      <a:pPr marL="171450" indent="-171450">
                        <a:lnSpc>
                          <a:spcPct val="100000"/>
                        </a:lnSpc>
                        <a:buFont typeface="Arial" panose="020B0604020202020204" pitchFamily="34" charset="0"/>
                        <a:buChar char="•"/>
                      </a:pPr>
                      <a:r>
                        <a:rPr lang="en-US" sz="1200" dirty="0">
                          <a:solidFill>
                            <a:schemeClr val="accent5"/>
                          </a:solidFill>
                        </a:rPr>
                        <a:t>Avoid </a:t>
                      </a:r>
                      <a:r>
                        <a:rPr lang="en-US" sz="1200" b="1" dirty="0">
                          <a:solidFill>
                            <a:schemeClr val="accent5"/>
                          </a:solidFill>
                        </a:rPr>
                        <a:t>SOCIALIZING</a:t>
                      </a:r>
                      <a:r>
                        <a:rPr lang="en-US" sz="1200" dirty="0">
                          <a:solidFill>
                            <a:schemeClr val="accent5"/>
                          </a:solidFill>
                        </a:rPr>
                        <a:t> in groups of more than </a:t>
                      </a:r>
                      <a:r>
                        <a:rPr lang="en-US" sz="1200" u="sng" dirty="0">
                          <a:solidFill>
                            <a:schemeClr val="accent5"/>
                          </a:solidFill>
                        </a:rPr>
                        <a:t>10 people</a:t>
                      </a:r>
                      <a:r>
                        <a:rPr lang="en-US" sz="1200" u="none" dirty="0">
                          <a:solidFill>
                            <a:schemeClr val="accent5"/>
                          </a:solidFill>
                        </a:rPr>
                        <a:t> </a:t>
                      </a:r>
                      <a:r>
                        <a:rPr lang="en-US" sz="1200" dirty="0">
                          <a:solidFill>
                            <a:schemeClr val="accent5"/>
                          </a:solidFill>
                        </a:rPr>
                        <a:t>in circumstances that do not readily allow for appropriate physical distancing (e.g., golf leagues, golf events, club meetings).</a:t>
                      </a:r>
                      <a:endParaRPr lang="en-US" sz="1200" b="0" i="0" dirty="0">
                        <a:solidFill>
                          <a:schemeClr val="accent5"/>
                        </a:solidFill>
                        <a:latin typeface="+mn-lt"/>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524883454"/>
                  </a:ext>
                </a:extLst>
              </a:tr>
              <a:tr h="1425712">
                <a:tc>
                  <a:txBody>
                    <a:bodyPr/>
                    <a:lstStyle/>
                    <a:p>
                      <a:pPr>
                        <a:lnSpc>
                          <a:spcPct val="100000"/>
                        </a:lnSpc>
                      </a:pPr>
                      <a:r>
                        <a:rPr lang="en-US" sz="1250" dirty="0">
                          <a:solidFill>
                            <a:schemeClr val="accent2"/>
                          </a:solidFill>
                          <a:latin typeface="+mj-lt"/>
                        </a:rPr>
                        <a:t>PHASE 2 (RESTRICTED)</a:t>
                      </a:r>
                      <a:br>
                        <a:rPr lang="en-US" sz="1250" dirty="0">
                          <a:solidFill>
                            <a:schemeClr val="accent2"/>
                          </a:solidFill>
                          <a:latin typeface="+mj-lt"/>
                        </a:rPr>
                      </a:br>
                      <a:endParaRPr lang="en-US" sz="900" dirty="0">
                        <a:solidFill>
                          <a:schemeClr val="accent2"/>
                        </a:solidFill>
                        <a:latin typeface="+mj-lt"/>
                      </a:endParaRPr>
                    </a:p>
                    <a:p>
                      <a:pPr marL="171450" indent="-171450">
                        <a:lnSpc>
                          <a:spcPct val="100000"/>
                        </a:lnSpc>
                        <a:buFont typeface="Arial" panose="020B0604020202020204" pitchFamily="34" charset="0"/>
                        <a:buChar char="•"/>
                      </a:pPr>
                      <a:r>
                        <a:rPr lang="en-US" sz="1200" b="1" dirty="0">
                          <a:solidFill>
                            <a:schemeClr val="accent5"/>
                          </a:solidFill>
                        </a:rPr>
                        <a:t>VULNERABLE INDIVIDUALS </a:t>
                      </a:r>
                      <a:r>
                        <a:rPr lang="en-US" sz="1200" dirty="0">
                          <a:solidFill>
                            <a:schemeClr val="accent5"/>
                          </a:solidFill>
                        </a:rPr>
                        <a:t>should continue to shelter in place. Members of households with vulnerable residents should be aware that by returning to work or other environments where  distancing is not practical, they could carry the virus back home. Precautions should be taken to isolate from vulnerable residents.</a:t>
                      </a:r>
                    </a:p>
                    <a:p>
                      <a:pPr marL="171450" indent="-171450">
                        <a:lnSpc>
                          <a:spcPct val="100000"/>
                        </a:lnSpc>
                        <a:buFont typeface="Arial" panose="020B0604020202020204" pitchFamily="34" charset="0"/>
                        <a:buChar char="•"/>
                      </a:pPr>
                      <a:r>
                        <a:rPr lang="en-US" sz="1200" dirty="0">
                          <a:solidFill>
                            <a:schemeClr val="accent5"/>
                          </a:solidFill>
                        </a:rPr>
                        <a:t>All individuals, </a:t>
                      </a:r>
                      <a:r>
                        <a:rPr lang="en-US" sz="1200" b="1" dirty="0">
                          <a:solidFill>
                            <a:schemeClr val="accent5"/>
                          </a:solidFill>
                        </a:rPr>
                        <a:t>WHEN PLAYING GOLF</a:t>
                      </a:r>
                      <a:r>
                        <a:rPr lang="en-US" sz="1200" dirty="0">
                          <a:solidFill>
                            <a:schemeClr val="accent5"/>
                          </a:solidFill>
                        </a:rPr>
                        <a:t>, should maximize physical distance from others. Social settings  of more than </a:t>
                      </a:r>
                      <a:r>
                        <a:rPr lang="en-US" sz="1200" u="sng" dirty="0">
                          <a:solidFill>
                            <a:schemeClr val="accent5"/>
                          </a:solidFill>
                        </a:rPr>
                        <a:t>50 people</a:t>
                      </a:r>
                      <a:r>
                        <a:rPr lang="en-US" sz="1200" dirty="0">
                          <a:solidFill>
                            <a:schemeClr val="accent5"/>
                          </a:solidFill>
                        </a:rPr>
                        <a:t>, where appropriate physical distancing may not be practical, should be avoided unless precautionary measures are observed.</a:t>
                      </a:r>
                      <a:endParaRPr lang="en-US" sz="1200" b="0" i="0" dirty="0">
                        <a:solidFill>
                          <a:schemeClr val="accent5"/>
                        </a:solidFill>
                        <a:latin typeface="+mn-lt"/>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3139744073"/>
                  </a:ext>
                </a:extLst>
              </a:tr>
              <a:tr h="1390027">
                <a:tc>
                  <a:txBody>
                    <a:bodyPr/>
                    <a:lstStyle/>
                    <a:p>
                      <a:pPr>
                        <a:lnSpc>
                          <a:spcPct val="100000"/>
                        </a:lnSpc>
                      </a:pPr>
                      <a:r>
                        <a:rPr lang="en-US" sz="1250" dirty="0">
                          <a:solidFill>
                            <a:schemeClr val="accent2"/>
                          </a:solidFill>
                          <a:latin typeface="+mj-lt"/>
                        </a:rPr>
                        <a:t>PHASE 3 (BACK TO NORMAL)</a:t>
                      </a:r>
                      <a:br>
                        <a:rPr lang="en-US" sz="1250" dirty="0">
                          <a:solidFill>
                            <a:schemeClr val="accent2"/>
                          </a:solidFill>
                          <a:latin typeface="+mj-lt"/>
                        </a:rPr>
                      </a:br>
                      <a:endParaRPr lang="en-US" sz="900" dirty="0">
                        <a:solidFill>
                          <a:schemeClr val="accent2"/>
                        </a:solidFill>
                        <a:latin typeface="+mj-lt"/>
                      </a:endParaRPr>
                    </a:p>
                    <a:p>
                      <a:pPr marL="171450" indent="-171450">
                        <a:lnSpc>
                          <a:spcPct val="100000"/>
                        </a:lnSpc>
                        <a:buFont typeface="Arial" panose="020B0604020202020204" pitchFamily="34" charset="0"/>
                        <a:buChar char="•"/>
                      </a:pPr>
                      <a:r>
                        <a:rPr lang="en-US" sz="1200" b="1" dirty="0">
                          <a:solidFill>
                            <a:schemeClr val="accent5"/>
                          </a:solidFill>
                        </a:rPr>
                        <a:t>VULNERABLE INDIVIDUALS </a:t>
                      </a:r>
                      <a:r>
                        <a:rPr lang="en-US" sz="1200" dirty="0">
                          <a:solidFill>
                            <a:schemeClr val="accent5"/>
                          </a:solidFill>
                        </a:rPr>
                        <a:t>can resume public interactions, but should practice physical distancing, minimizing exposure to social settings where distancing may not be practical, unless precautionary measures are observed.</a:t>
                      </a:r>
                    </a:p>
                    <a:p>
                      <a:pPr marL="171450" indent="-171450">
                        <a:lnSpc>
                          <a:spcPct val="100000"/>
                        </a:lnSpc>
                        <a:buFont typeface="Arial" panose="020B0604020202020204" pitchFamily="34" charset="0"/>
                        <a:buChar char="•"/>
                      </a:pPr>
                      <a:r>
                        <a:rPr lang="en-US" sz="1200" b="1" dirty="0">
                          <a:solidFill>
                            <a:schemeClr val="accent5"/>
                          </a:solidFill>
                        </a:rPr>
                        <a:t>LOW-RISK POPULATIONS</a:t>
                      </a:r>
                      <a:r>
                        <a:rPr lang="en-US" sz="1200" dirty="0">
                          <a:solidFill>
                            <a:schemeClr val="accent5"/>
                          </a:solidFill>
                        </a:rPr>
                        <a:t> should consider minimizing time spent in crowded environments.</a:t>
                      </a:r>
                    </a:p>
                    <a:p>
                      <a:pPr marL="171450" indent="-171450">
                        <a:lnSpc>
                          <a:spcPct val="100000"/>
                        </a:lnSpc>
                        <a:buFont typeface="Arial" panose="020B0604020202020204" pitchFamily="34" charset="0"/>
                        <a:buChar char="•"/>
                      </a:pPr>
                      <a:r>
                        <a:rPr lang="en-US" sz="1200" dirty="0">
                          <a:solidFill>
                            <a:schemeClr val="accent5"/>
                          </a:solidFill>
                        </a:rPr>
                        <a:t>All </a:t>
                      </a:r>
                      <a:r>
                        <a:rPr lang="en-US" sz="1200" b="1" dirty="0">
                          <a:solidFill>
                            <a:schemeClr val="accent5"/>
                          </a:solidFill>
                        </a:rPr>
                        <a:t>GOLF OPERATIONS </a:t>
                      </a:r>
                      <a:r>
                        <a:rPr lang="en-US" sz="1200" dirty="0">
                          <a:solidFill>
                            <a:schemeClr val="accent5"/>
                          </a:solidFill>
                        </a:rPr>
                        <a:t>may resume as normal including </a:t>
                      </a:r>
                      <a:r>
                        <a:rPr lang="en-US" sz="1200" b="1" dirty="0">
                          <a:solidFill>
                            <a:schemeClr val="accent5"/>
                          </a:solidFill>
                        </a:rPr>
                        <a:t>UNRESTRICTED STAFFING </a:t>
                      </a:r>
                      <a:r>
                        <a:rPr lang="en-US" sz="1200" dirty="0">
                          <a:solidFill>
                            <a:schemeClr val="accent5"/>
                          </a:solidFill>
                        </a:rPr>
                        <a:t>of worksites.</a:t>
                      </a:r>
                      <a:endParaRPr lang="en-US" sz="1200" b="0" i="0" dirty="0">
                        <a:solidFill>
                          <a:schemeClr val="accent5"/>
                        </a:solidFill>
                        <a:latin typeface="+mn-lt"/>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49453214"/>
                  </a:ext>
                </a:extLst>
              </a:tr>
            </a:tbl>
          </a:graphicData>
        </a:graphic>
      </p:graphicFrame>
    </p:spTree>
    <p:extLst>
      <p:ext uri="{BB962C8B-B14F-4D97-AF65-F5344CB8AC3E}">
        <p14:creationId xmlns:p14="http://schemas.microsoft.com/office/powerpoint/2010/main" val="3257152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46EDEF-1DBD-D44E-B284-DF8E6CDCE0B8}"/>
              </a:ext>
            </a:extLst>
          </p:cNvPr>
          <p:cNvSpPr>
            <a:spLocks noGrp="1"/>
          </p:cNvSpPr>
          <p:nvPr>
            <p:ph type="title"/>
          </p:nvPr>
        </p:nvSpPr>
        <p:spPr/>
        <p:txBody>
          <a:bodyPr/>
          <a:lstStyle/>
          <a:p>
            <a:r>
              <a:rPr lang="en-US" dirty="0"/>
              <a:t>COURSES &amp; FACILITIES OPERATIONS</a:t>
            </a:r>
          </a:p>
        </p:txBody>
      </p:sp>
      <p:sp>
        <p:nvSpPr>
          <p:cNvPr id="7" name="Content Placeholder 1">
            <a:extLst>
              <a:ext uri="{FF2B5EF4-FFF2-40B4-BE49-F238E27FC236}">
                <a16:creationId xmlns:a16="http://schemas.microsoft.com/office/drawing/2014/main" id="{083AEFEC-125A-374E-8E93-CFD494B5537B}"/>
              </a:ext>
            </a:extLst>
          </p:cNvPr>
          <p:cNvSpPr>
            <a:spLocks noGrp="1"/>
          </p:cNvSpPr>
          <p:nvPr>
            <p:ph idx="1"/>
          </p:nvPr>
        </p:nvSpPr>
        <p:spPr>
          <a:xfrm>
            <a:off x="838200" y="1825625"/>
            <a:ext cx="10515600" cy="4667250"/>
          </a:xfrm>
        </p:spPr>
        <p:txBody>
          <a:bodyPr>
            <a:normAutofit fontScale="70000" lnSpcReduction="20000"/>
          </a:bodyPr>
          <a:lstStyle/>
          <a:p>
            <a:pPr marL="0" indent="0">
              <a:lnSpc>
                <a:spcPct val="100000"/>
              </a:lnSpc>
              <a:buNone/>
            </a:pPr>
            <a:r>
              <a:rPr lang="en-US" sz="2800" b="1" dirty="0">
                <a:solidFill>
                  <a:schemeClr val="accent2"/>
                </a:solidFill>
              </a:rPr>
              <a:t>PHASE 1 (INDIVIDUAL)</a:t>
            </a:r>
            <a:br>
              <a:rPr lang="en-US" sz="2800" b="1" dirty="0">
                <a:solidFill>
                  <a:schemeClr val="accent2"/>
                </a:solidFill>
              </a:rPr>
            </a:br>
            <a:endParaRPr lang="en-US" sz="1400" b="1" dirty="0">
              <a:solidFill>
                <a:schemeClr val="accent2"/>
              </a:solidFill>
            </a:endParaRPr>
          </a:p>
          <a:p>
            <a:pPr marL="171450" indent="-171450">
              <a:lnSpc>
                <a:spcPct val="100000"/>
              </a:lnSpc>
            </a:pPr>
            <a:r>
              <a:rPr lang="en-US" sz="2400" dirty="0"/>
              <a:t>Golf course </a:t>
            </a:r>
            <a:r>
              <a:rPr lang="en-US" sz="2400" b="1" dirty="0"/>
              <a:t>SET UP </a:t>
            </a:r>
            <a:r>
              <a:rPr lang="en-US" sz="2400" dirty="0"/>
              <a:t>should be restrictive (no bunker rakes, cups modified for no contact and no on course amenities).</a:t>
            </a:r>
          </a:p>
          <a:p>
            <a:pPr marL="171450" indent="-171450">
              <a:lnSpc>
                <a:spcPct val="100000"/>
              </a:lnSpc>
            </a:pPr>
            <a:r>
              <a:rPr lang="en-US" sz="2400" b="1" dirty="0"/>
              <a:t>INDIVIDUAL PLAY </a:t>
            </a:r>
            <a:r>
              <a:rPr lang="en-US" sz="2400" dirty="0"/>
              <a:t>can be permitted with no more than 4 players per group that either walk or ride alone in properly sanitized golf carts.</a:t>
            </a:r>
          </a:p>
          <a:p>
            <a:pPr marL="171450" indent="-171450">
              <a:lnSpc>
                <a:spcPct val="100000"/>
              </a:lnSpc>
            </a:pPr>
            <a:r>
              <a:rPr lang="en-US" sz="2400" b="1" dirty="0"/>
              <a:t>PRACTICE FACILITIES </a:t>
            </a:r>
            <a:r>
              <a:rPr lang="en-US" sz="2400" dirty="0"/>
              <a:t>may open but are restricted to 10 or less people practicing strict social distancing. </a:t>
            </a:r>
          </a:p>
          <a:p>
            <a:pPr marL="171450" indent="-171450">
              <a:lnSpc>
                <a:spcPct val="100000"/>
              </a:lnSpc>
            </a:pPr>
            <a:r>
              <a:rPr lang="en-US" sz="2400" b="1" dirty="0"/>
              <a:t>GOLF INSTRUCTION AND CLUB FITTING </a:t>
            </a:r>
            <a:r>
              <a:rPr lang="en-US" sz="2400" dirty="0"/>
              <a:t>in person may be conducted on an individual basis where strict social distancing requirements can be met. Group teaching and coaching programing is conducted virtually. </a:t>
            </a:r>
          </a:p>
          <a:p>
            <a:pPr marL="171450" indent="-171450">
              <a:lnSpc>
                <a:spcPct val="100000"/>
              </a:lnSpc>
            </a:pPr>
            <a:r>
              <a:rPr lang="en-US" sz="2400" b="1" dirty="0"/>
              <a:t>CLUBHOUSES</a:t>
            </a:r>
            <a:r>
              <a:rPr lang="en-US" sz="2400" dirty="0"/>
              <a:t> should remain closed however </a:t>
            </a:r>
            <a:r>
              <a:rPr lang="en-US" sz="2400" b="1" dirty="0"/>
              <a:t>RESTAURANTS</a:t>
            </a:r>
            <a:r>
              <a:rPr lang="en-US" sz="2400" dirty="0"/>
              <a:t> may provide take out food.</a:t>
            </a:r>
          </a:p>
          <a:p>
            <a:pPr marL="171450" indent="-171450">
              <a:lnSpc>
                <a:spcPct val="100000"/>
              </a:lnSpc>
            </a:pPr>
            <a:r>
              <a:rPr lang="en-US" sz="2400" dirty="0"/>
              <a:t>Standalone </a:t>
            </a:r>
            <a:r>
              <a:rPr lang="en-US" sz="2400" b="1" dirty="0"/>
              <a:t>GYMS</a:t>
            </a:r>
            <a:r>
              <a:rPr lang="en-US" sz="2400" dirty="0"/>
              <a:t> and outdoor physical activity permitted if they adhere to strict physical distancing and sanitation protocols.</a:t>
            </a:r>
          </a:p>
          <a:p>
            <a:pPr marL="171450" indent="-171450">
              <a:lnSpc>
                <a:spcPct val="100000"/>
              </a:lnSpc>
            </a:pPr>
            <a:r>
              <a:rPr lang="en-US" sz="2400" b="1" dirty="0"/>
              <a:t>GOLF SHOPS </a:t>
            </a:r>
            <a:r>
              <a:rPr lang="en-US" sz="2400" dirty="0"/>
              <a:t>should remain closed and remote check in procedures should be enacted.</a:t>
            </a:r>
          </a:p>
          <a:p>
            <a:pPr marL="171450" indent="-171450">
              <a:lnSpc>
                <a:spcPct val="100000"/>
              </a:lnSpc>
            </a:pPr>
            <a:r>
              <a:rPr lang="en-US" sz="2400" b="1" dirty="0"/>
              <a:t>All LEAGUE, CLINIC, CAMPS AND ORGANIZED ACTIVITIES </a:t>
            </a:r>
            <a:r>
              <a:rPr lang="en-US" sz="2400" dirty="0"/>
              <a:t>will remain suspended.</a:t>
            </a:r>
          </a:p>
          <a:p>
            <a:pPr marL="171450" indent="-171450">
              <a:lnSpc>
                <a:spcPct val="100000"/>
              </a:lnSpc>
            </a:pPr>
            <a:r>
              <a:rPr lang="en-US" sz="2400" dirty="0"/>
              <a:t>No</a:t>
            </a:r>
            <a:r>
              <a:rPr lang="en-US" sz="2400" b="1" dirty="0"/>
              <a:t> YOUTH </a:t>
            </a:r>
            <a:r>
              <a:rPr lang="en-US" sz="2400" dirty="0"/>
              <a:t>activities in person but virtual activities are encouraged.</a:t>
            </a:r>
          </a:p>
        </p:txBody>
      </p:sp>
    </p:spTree>
    <p:extLst>
      <p:ext uri="{BB962C8B-B14F-4D97-AF65-F5344CB8AC3E}">
        <p14:creationId xmlns:p14="http://schemas.microsoft.com/office/powerpoint/2010/main" val="302051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46EDEF-1DBD-D44E-B284-DF8E6CDCE0B8}"/>
              </a:ext>
            </a:extLst>
          </p:cNvPr>
          <p:cNvSpPr>
            <a:spLocks noGrp="1"/>
          </p:cNvSpPr>
          <p:nvPr>
            <p:ph type="title"/>
          </p:nvPr>
        </p:nvSpPr>
        <p:spPr/>
        <p:txBody>
          <a:bodyPr/>
          <a:lstStyle/>
          <a:p>
            <a:r>
              <a:rPr lang="en-US" dirty="0"/>
              <a:t>COURSES &amp; FACILITIES OPERATIONS</a:t>
            </a:r>
          </a:p>
        </p:txBody>
      </p:sp>
      <p:sp>
        <p:nvSpPr>
          <p:cNvPr id="7" name="Content Placeholder 1">
            <a:extLst>
              <a:ext uri="{FF2B5EF4-FFF2-40B4-BE49-F238E27FC236}">
                <a16:creationId xmlns:a16="http://schemas.microsoft.com/office/drawing/2014/main" id="{083AEFEC-125A-374E-8E93-CFD494B5537B}"/>
              </a:ext>
            </a:extLst>
          </p:cNvPr>
          <p:cNvSpPr>
            <a:spLocks noGrp="1"/>
          </p:cNvSpPr>
          <p:nvPr>
            <p:ph idx="1"/>
          </p:nvPr>
        </p:nvSpPr>
        <p:spPr>
          <a:xfrm>
            <a:off x="838200" y="1825625"/>
            <a:ext cx="10515600" cy="4667250"/>
          </a:xfrm>
        </p:spPr>
        <p:txBody>
          <a:bodyPr>
            <a:normAutofit fontScale="55000" lnSpcReduction="20000"/>
          </a:bodyPr>
          <a:lstStyle/>
          <a:p>
            <a:pPr marL="0" indent="0">
              <a:lnSpc>
                <a:spcPct val="100000"/>
              </a:lnSpc>
              <a:buNone/>
            </a:pPr>
            <a:r>
              <a:rPr lang="en-US" sz="3600" b="1" dirty="0">
                <a:solidFill>
                  <a:schemeClr val="accent2"/>
                </a:solidFill>
              </a:rPr>
              <a:t>PHASE 2 (RESTRICTED)</a:t>
            </a:r>
            <a:br>
              <a:rPr lang="en-US" sz="2800" b="1" dirty="0">
                <a:solidFill>
                  <a:schemeClr val="accent2"/>
                </a:solidFill>
              </a:rPr>
            </a:br>
            <a:endParaRPr lang="en-US" sz="1400" b="1" dirty="0">
              <a:solidFill>
                <a:schemeClr val="accent2"/>
              </a:solidFill>
            </a:endParaRPr>
          </a:p>
          <a:p>
            <a:pPr marL="171450" indent="-171450">
              <a:lnSpc>
                <a:spcPct val="100000"/>
              </a:lnSpc>
            </a:pPr>
            <a:r>
              <a:rPr lang="en-US" sz="2400" dirty="0"/>
              <a:t>Golf course </a:t>
            </a:r>
            <a:r>
              <a:rPr lang="en-US" sz="2400" b="1" dirty="0"/>
              <a:t>SET UP </a:t>
            </a:r>
            <a:r>
              <a:rPr lang="en-US" sz="2400" dirty="0"/>
              <a:t>continues be restrictive (no bunker rakes, cups modified for no contact and no on course amenities).</a:t>
            </a:r>
          </a:p>
          <a:p>
            <a:pPr marL="171450" indent="-171450">
              <a:lnSpc>
                <a:spcPct val="100000"/>
              </a:lnSpc>
            </a:pPr>
            <a:r>
              <a:rPr lang="en-US" sz="2400" b="1" dirty="0"/>
              <a:t>SMALLER GROUP ACTIVITY </a:t>
            </a:r>
            <a:r>
              <a:rPr lang="en-US" sz="2400" dirty="0"/>
              <a:t>(outings &amp; league play) may be resumed if gatherings are kept under 50 people.</a:t>
            </a:r>
          </a:p>
          <a:p>
            <a:pPr marL="171450" indent="-171450">
              <a:lnSpc>
                <a:spcPct val="100000"/>
              </a:lnSpc>
            </a:pPr>
            <a:r>
              <a:rPr lang="en-US" sz="2400" dirty="0"/>
              <a:t>Normal golf groups are permitted and walking or riding in golf carts are permitted (restrictions may apply and will vary by locality).</a:t>
            </a:r>
          </a:p>
          <a:p>
            <a:pPr marL="171450" indent="-171450">
              <a:lnSpc>
                <a:spcPct val="100000"/>
              </a:lnSpc>
            </a:pPr>
            <a:r>
              <a:rPr lang="en-US" sz="2400" b="1" dirty="0"/>
              <a:t>PRACTICE FACILITIES </a:t>
            </a:r>
            <a:r>
              <a:rPr lang="en-US" sz="2400" dirty="0"/>
              <a:t>remain open but are restricted to 50 or less people practicing strict social distancing.</a:t>
            </a:r>
          </a:p>
          <a:p>
            <a:pPr marL="171450" indent="-171450">
              <a:lnSpc>
                <a:spcPct val="100000"/>
              </a:lnSpc>
            </a:pPr>
            <a:r>
              <a:rPr lang="en-US" sz="2400" b="1" dirty="0"/>
              <a:t>GOLF INSTRUCTION AND CLUB FITTING </a:t>
            </a:r>
            <a:r>
              <a:rPr lang="en-US" sz="2400" dirty="0"/>
              <a:t>conducted with adherence to strict social distancing guidelines. Small Group clinics may be resumed based upon the practice facility space available to abide by the social distancing guidelines.</a:t>
            </a:r>
          </a:p>
          <a:p>
            <a:pPr marL="171450" indent="-171450">
              <a:lnSpc>
                <a:spcPct val="100000"/>
              </a:lnSpc>
            </a:pPr>
            <a:r>
              <a:rPr lang="en-US" sz="2400" b="1" dirty="0"/>
              <a:t>CLUBHOUSES</a:t>
            </a:r>
            <a:r>
              <a:rPr lang="en-US" sz="2400" dirty="0"/>
              <a:t> may open but should operate at limited capacity as to adhere to social distancing  policies.</a:t>
            </a:r>
          </a:p>
          <a:p>
            <a:pPr marL="171450" indent="-171450">
              <a:lnSpc>
                <a:spcPct val="100000"/>
              </a:lnSpc>
            </a:pPr>
            <a:r>
              <a:rPr lang="en-US" sz="2400" b="1" dirty="0"/>
              <a:t>RESTAURANTS AND BARS </a:t>
            </a:r>
            <a:r>
              <a:rPr lang="en-US" sz="2400" dirty="0"/>
              <a:t>may operate with diminished standing-room occupancy, where applicable and appropriate.</a:t>
            </a:r>
          </a:p>
          <a:p>
            <a:pPr marL="171450" indent="-171450">
              <a:lnSpc>
                <a:spcPct val="100000"/>
              </a:lnSpc>
            </a:pPr>
            <a:r>
              <a:rPr lang="en-US" sz="2400" dirty="0"/>
              <a:t>Standalone </a:t>
            </a:r>
            <a:r>
              <a:rPr lang="en-US" sz="2400" b="1" dirty="0"/>
              <a:t>GYMS </a:t>
            </a:r>
            <a:r>
              <a:rPr lang="en-US" sz="2400" dirty="0"/>
              <a:t>and outdoor physical activity allowed if they adhere to strict physical distancing and sanitation protocols.</a:t>
            </a:r>
          </a:p>
          <a:p>
            <a:pPr marL="171450" indent="-171450">
              <a:lnSpc>
                <a:spcPct val="100000"/>
              </a:lnSpc>
            </a:pPr>
            <a:r>
              <a:rPr lang="en-US" sz="2400" dirty="0"/>
              <a:t>Other </a:t>
            </a:r>
            <a:r>
              <a:rPr lang="en-US" sz="2400" b="1" dirty="0"/>
              <a:t>FACILITY AMENITIES </a:t>
            </a:r>
            <a:r>
              <a:rPr lang="en-US" sz="2400" dirty="0"/>
              <a:t>(locker room, tennis, pool, etc.) may open based on adherence to State and Local health authority guidelines. </a:t>
            </a:r>
          </a:p>
          <a:p>
            <a:pPr marL="171450" indent="-171450">
              <a:lnSpc>
                <a:spcPct val="100000"/>
              </a:lnSpc>
            </a:pPr>
            <a:r>
              <a:rPr lang="en-US" sz="2400" b="1" dirty="0"/>
              <a:t>GOLF SHOPS </a:t>
            </a:r>
            <a:r>
              <a:rPr lang="en-US" sz="2400" dirty="0"/>
              <a:t>may open at limited capacity as to adhere to social distancing  policies and should continue to use remote check in procedures.</a:t>
            </a:r>
          </a:p>
          <a:p>
            <a:pPr marL="171450" indent="-171450">
              <a:lnSpc>
                <a:spcPct val="100000"/>
              </a:lnSpc>
            </a:pPr>
            <a:r>
              <a:rPr lang="en-US" sz="2400" dirty="0"/>
              <a:t>All </a:t>
            </a:r>
            <a:r>
              <a:rPr lang="en-US" sz="2400" b="1" dirty="0"/>
              <a:t>LEAGUE, CLINICS, CAMPS AND ORGANIZED ACTIVITIES </a:t>
            </a:r>
            <a:r>
              <a:rPr lang="en-US" sz="2400" dirty="0"/>
              <a:t>may resume with strict social distancing  guidelines.</a:t>
            </a:r>
          </a:p>
          <a:p>
            <a:pPr marL="171450" indent="-171450">
              <a:lnSpc>
                <a:spcPct val="100000"/>
              </a:lnSpc>
            </a:pPr>
            <a:r>
              <a:rPr lang="en-US" sz="2400" b="1" dirty="0"/>
              <a:t>YOUTH </a:t>
            </a:r>
            <a:r>
              <a:rPr lang="en-US" sz="2400" dirty="0"/>
              <a:t>activities may be resumed with strict adherence to gathering restrictions and social distancing. Activities must include family members of the youth activities in the counts for gathering  restrictions. </a:t>
            </a:r>
          </a:p>
          <a:p>
            <a:pPr marL="0" indent="0">
              <a:lnSpc>
                <a:spcPct val="100000"/>
              </a:lnSpc>
              <a:buNone/>
            </a:pPr>
            <a:endParaRPr lang="en-US" sz="2400" dirty="0">
              <a:solidFill>
                <a:srgbClr val="C00000"/>
              </a:solidFill>
            </a:endParaRPr>
          </a:p>
        </p:txBody>
      </p:sp>
    </p:spTree>
    <p:extLst>
      <p:ext uri="{BB962C8B-B14F-4D97-AF65-F5344CB8AC3E}">
        <p14:creationId xmlns:p14="http://schemas.microsoft.com/office/powerpoint/2010/main" val="1959931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46EDEF-1DBD-D44E-B284-DF8E6CDCE0B8}"/>
              </a:ext>
            </a:extLst>
          </p:cNvPr>
          <p:cNvSpPr>
            <a:spLocks noGrp="1"/>
          </p:cNvSpPr>
          <p:nvPr>
            <p:ph type="title"/>
          </p:nvPr>
        </p:nvSpPr>
        <p:spPr/>
        <p:txBody>
          <a:bodyPr/>
          <a:lstStyle/>
          <a:p>
            <a:r>
              <a:rPr lang="en-US" dirty="0"/>
              <a:t>COURSES &amp; FACILITIES OPERATIONS</a:t>
            </a:r>
          </a:p>
        </p:txBody>
      </p:sp>
      <p:sp>
        <p:nvSpPr>
          <p:cNvPr id="7" name="Content Placeholder 1">
            <a:extLst>
              <a:ext uri="{FF2B5EF4-FFF2-40B4-BE49-F238E27FC236}">
                <a16:creationId xmlns:a16="http://schemas.microsoft.com/office/drawing/2014/main" id="{083AEFEC-125A-374E-8E93-CFD494B5537B}"/>
              </a:ext>
            </a:extLst>
          </p:cNvPr>
          <p:cNvSpPr>
            <a:spLocks noGrp="1"/>
          </p:cNvSpPr>
          <p:nvPr>
            <p:ph idx="1"/>
          </p:nvPr>
        </p:nvSpPr>
        <p:spPr>
          <a:xfrm>
            <a:off x="838200" y="1825625"/>
            <a:ext cx="10515600" cy="4178011"/>
          </a:xfrm>
        </p:spPr>
        <p:txBody>
          <a:bodyPr>
            <a:normAutofit/>
          </a:bodyPr>
          <a:lstStyle/>
          <a:p>
            <a:pPr marL="0" indent="0">
              <a:lnSpc>
                <a:spcPct val="100000"/>
              </a:lnSpc>
              <a:buNone/>
            </a:pPr>
            <a:r>
              <a:rPr lang="en-US" b="1" dirty="0">
                <a:solidFill>
                  <a:schemeClr val="accent2"/>
                </a:solidFill>
              </a:rPr>
              <a:t>PHASE 3 (BACK TO NORMAL)</a:t>
            </a:r>
            <a:br>
              <a:rPr lang="en-US" b="1" dirty="0">
                <a:solidFill>
                  <a:schemeClr val="accent2"/>
                </a:solidFill>
              </a:rPr>
            </a:br>
            <a:endParaRPr lang="en-US" b="1" dirty="0">
              <a:solidFill>
                <a:schemeClr val="accent2"/>
              </a:solidFill>
            </a:endParaRPr>
          </a:p>
          <a:p>
            <a:pPr marL="171450" indent="-171450">
              <a:lnSpc>
                <a:spcPct val="100000"/>
              </a:lnSpc>
            </a:pPr>
            <a:r>
              <a:rPr lang="en-US" sz="2200" dirty="0"/>
              <a:t>Golf courses and clubs may return to </a:t>
            </a:r>
            <a:r>
              <a:rPr lang="en-US" sz="2200" b="1" dirty="0"/>
              <a:t>NORMAL OPERATIONS </a:t>
            </a:r>
            <a:r>
              <a:rPr lang="en-US" sz="2200" dirty="0"/>
              <a:t>while practicing enhanced sanitation protocols.</a:t>
            </a:r>
          </a:p>
          <a:p>
            <a:pPr marL="171450" indent="-171450">
              <a:lnSpc>
                <a:spcPct val="100000"/>
              </a:lnSpc>
            </a:pPr>
            <a:endParaRPr lang="en-US" sz="2200" dirty="0"/>
          </a:p>
          <a:p>
            <a:pPr marL="171450" indent="-171450">
              <a:lnSpc>
                <a:spcPct val="100000"/>
              </a:lnSpc>
            </a:pPr>
            <a:r>
              <a:rPr lang="en-US" sz="2200" b="1" dirty="0"/>
              <a:t>CLUBHOUSES, RESTAURANTS AND BARS </a:t>
            </a:r>
            <a:r>
              <a:rPr lang="en-US" sz="2200" dirty="0"/>
              <a:t>may operate with increased standing room occupancy, where applicable.</a:t>
            </a:r>
          </a:p>
          <a:p>
            <a:pPr marL="171450" indent="-171450">
              <a:lnSpc>
                <a:spcPct val="100000"/>
              </a:lnSpc>
            </a:pPr>
            <a:endParaRPr lang="en-US" sz="2200" dirty="0"/>
          </a:p>
          <a:p>
            <a:pPr marL="171450" indent="-171450">
              <a:lnSpc>
                <a:spcPct val="100000"/>
              </a:lnSpc>
            </a:pPr>
            <a:r>
              <a:rPr lang="en-US" sz="2200" b="1" dirty="0"/>
              <a:t>LARGE GATHERINGS </a:t>
            </a:r>
            <a:r>
              <a:rPr lang="en-US" sz="2200" dirty="0"/>
              <a:t>(e.g., sit-down dining, charity events,  weddings, etc.) operate under limited physical distancing.</a:t>
            </a:r>
          </a:p>
          <a:p>
            <a:pPr marL="171450" indent="-171450">
              <a:lnSpc>
                <a:spcPct val="100000"/>
              </a:lnSpc>
            </a:pPr>
            <a:endParaRPr lang="en-US" sz="2200" dirty="0"/>
          </a:p>
        </p:txBody>
      </p:sp>
    </p:spTree>
    <p:extLst>
      <p:ext uri="{BB962C8B-B14F-4D97-AF65-F5344CB8AC3E}">
        <p14:creationId xmlns:p14="http://schemas.microsoft.com/office/powerpoint/2010/main" val="1246332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AE23605-820C-2F40-A8CA-62DF34C1D69F}"/>
              </a:ext>
            </a:extLst>
          </p:cNvPr>
          <p:cNvSpPr txBox="1">
            <a:spLocks/>
          </p:cNvSpPr>
          <p:nvPr/>
        </p:nvSpPr>
        <p:spPr>
          <a:xfrm>
            <a:off x="453164" y="1567739"/>
            <a:ext cx="1698479" cy="650008"/>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lumMod val="65000"/>
                    <a:lumOff val="35000"/>
                  </a:schemeClr>
                </a:solidFill>
                <a:latin typeface="Gotham Book"/>
                <a:ea typeface="+mn-ea"/>
                <a:cs typeface="Gotham Book"/>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Gotham Book"/>
                <a:ea typeface="+mn-ea"/>
                <a:cs typeface="Gotham Book"/>
              </a:defRPr>
            </a:lvl2pPr>
            <a:lvl3pPr marL="1143000" indent="-228600" algn="l" defTabSz="457200" rtl="0" eaLnBrk="1" latinLnBrk="0" hangingPunct="1">
              <a:spcBef>
                <a:spcPct val="20000"/>
              </a:spcBef>
              <a:buFont typeface="Arial"/>
              <a:buChar char="•"/>
              <a:defRPr sz="1800" kern="1200">
                <a:solidFill>
                  <a:schemeClr val="tx1">
                    <a:lumMod val="65000"/>
                    <a:lumOff val="35000"/>
                  </a:schemeClr>
                </a:solidFill>
                <a:latin typeface="Gotham Book"/>
                <a:ea typeface="+mn-ea"/>
                <a:cs typeface="Gotham Book"/>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4pPr>
            <a:lvl5pPr marL="20574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kern="0" spc="40" dirty="0">
                <a:solidFill>
                  <a:schemeClr val="accent2"/>
                </a:solidFill>
                <a:latin typeface="+mj-lt"/>
              </a:rPr>
              <a:t>PHASE 1</a:t>
            </a:r>
          </a:p>
          <a:p>
            <a:pPr marL="0" indent="0">
              <a:buNone/>
            </a:pPr>
            <a:r>
              <a:rPr lang="en-US" sz="1400" kern="0" spc="40" dirty="0">
                <a:solidFill>
                  <a:schemeClr val="accent5"/>
                </a:solidFill>
                <a:latin typeface="+mn-lt"/>
              </a:rPr>
              <a:t>Individual Golf</a:t>
            </a:r>
          </a:p>
        </p:txBody>
      </p:sp>
      <p:sp>
        <p:nvSpPr>
          <p:cNvPr id="8" name="Subtitle 2">
            <a:extLst>
              <a:ext uri="{FF2B5EF4-FFF2-40B4-BE49-F238E27FC236}">
                <a16:creationId xmlns:a16="http://schemas.microsoft.com/office/drawing/2014/main" id="{C04080BB-6344-1743-A7D9-703FF73ED8F9}"/>
              </a:ext>
            </a:extLst>
          </p:cNvPr>
          <p:cNvSpPr txBox="1">
            <a:spLocks/>
          </p:cNvSpPr>
          <p:nvPr/>
        </p:nvSpPr>
        <p:spPr>
          <a:xfrm>
            <a:off x="453164" y="3294632"/>
            <a:ext cx="2555461" cy="776116"/>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lumMod val="65000"/>
                    <a:lumOff val="35000"/>
                  </a:schemeClr>
                </a:solidFill>
                <a:latin typeface="Gotham Book"/>
                <a:ea typeface="+mn-ea"/>
                <a:cs typeface="Gotham Book"/>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Gotham Book"/>
                <a:ea typeface="+mn-ea"/>
                <a:cs typeface="Gotham Book"/>
              </a:defRPr>
            </a:lvl2pPr>
            <a:lvl3pPr marL="1143000" indent="-228600" algn="l" defTabSz="457200" rtl="0" eaLnBrk="1" latinLnBrk="0" hangingPunct="1">
              <a:spcBef>
                <a:spcPct val="20000"/>
              </a:spcBef>
              <a:buFont typeface="Arial"/>
              <a:buChar char="•"/>
              <a:defRPr sz="1800" kern="1200">
                <a:solidFill>
                  <a:schemeClr val="tx1">
                    <a:lumMod val="65000"/>
                    <a:lumOff val="35000"/>
                  </a:schemeClr>
                </a:solidFill>
                <a:latin typeface="Gotham Book"/>
                <a:ea typeface="+mn-ea"/>
                <a:cs typeface="Gotham Book"/>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4pPr>
            <a:lvl5pPr marL="20574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733" kern="0" spc="40" dirty="0">
                <a:solidFill>
                  <a:schemeClr val="accent2"/>
                </a:solidFill>
                <a:latin typeface="+mj-lt"/>
              </a:rPr>
              <a:t>PHASE 2</a:t>
            </a:r>
          </a:p>
          <a:p>
            <a:pPr marL="0" indent="0">
              <a:buNone/>
            </a:pPr>
            <a:r>
              <a:rPr lang="en-US" sz="1400" kern="0" spc="40" dirty="0">
                <a:solidFill>
                  <a:schemeClr val="accent5"/>
                </a:solidFill>
                <a:latin typeface="+mn-lt"/>
              </a:rPr>
              <a:t>Restricted Programming</a:t>
            </a:r>
          </a:p>
        </p:txBody>
      </p:sp>
      <p:sp>
        <p:nvSpPr>
          <p:cNvPr id="10" name="Subtitle 2">
            <a:extLst>
              <a:ext uri="{FF2B5EF4-FFF2-40B4-BE49-F238E27FC236}">
                <a16:creationId xmlns:a16="http://schemas.microsoft.com/office/drawing/2014/main" id="{609160AB-EE09-2A46-B1DB-DD913E588EE1}"/>
              </a:ext>
            </a:extLst>
          </p:cNvPr>
          <p:cNvSpPr txBox="1">
            <a:spLocks/>
          </p:cNvSpPr>
          <p:nvPr/>
        </p:nvSpPr>
        <p:spPr>
          <a:xfrm>
            <a:off x="453164" y="5080095"/>
            <a:ext cx="1698479" cy="650008"/>
          </a:xfrm>
          <a:prstGeom prst="rect">
            <a:avLst/>
          </a:prstGeom>
        </p:spPr>
        <p:txBody>
          <a:bodyPr>
            <a:normAutofit/>
          </a:bodyPr>
          <a:lstStyle>
            <a:lvl1pPr marL="342900" indent="-342900" algn="l" defTabSz="457200" rtl="0" eaLnBrk="1" latinLnBrk="0" hangingPunct="1">
              <a:spcBef>
                <a:spcPct val="20000"/>
              </a:spcBef>
              <a:buFont typeface="Arial"/>
              <a:buChar char="•"/>
              <a:defRPr sz="2400" kern="1200">
                <a:solidFill>
                  <a:schemeClr val="tx1">
                    <a:lumMod val="65000"/>
                    <a:lumOff val="35000"/>
                  </a:schemeClr>
                </a:solidFill>
                <a:latin typeface="Gotham Book"/>
                <a:ea typeface="+mn-ea"/>
                <a:cs typeface="Gotham Book"/>
              </a:defRPr>
            </a:lvl1pPr>
            <a:lvl2pPr marL="742950" indent="-285750" algn="l" defTabSz="457200" rtl="0" eaLnBrk="1" latinLnBrk="0" hangingPunct="1">
              <a:spcBef>
                <a:spcPct val="20000"/>
              </a:spcBef>
              <a:buFont typeface="Arial"/>
              <a:buChar char="–"/>
              <a:defRPr sz="2000" kern="1200">
                <a:solidFill>
                  <a:schemeClr val="tx1">
                    <a:lumMod val="65000"/>
                    <a:lumOff val="35000"/>
                  </a:schemeClr>
                </a:solidFill>
                <a:latin typeface="Gotham Book"/>
                <a:ea typeface="+mn-ea"/>
                <a:cs typeface="Gotham Book"/>
              </a:defRPr>
            </a:lvl2pPr>
            <a:lvl3pPr marL="1143000" indent="-228600" algn="l" defTabSz="457200" rtl="0" eaLnBrk="1" latinLnBrk="0" hangingPunct="1">
              <a:spcBef>
                <a:spcPct val="20000"/>
              </a:spcBef>
              <a:buFont typeface="Arial"/>
              <a:buChar char="•"/>
              <a:defRPr sz="1800" kern="1200">
                <a:solidFill>
                  <a:schemeClr val="tx1">
                    <a:lumMod val="65000"/>
                    <a:lumOff val="35000"/>
                  </a:schemeClr>
                </a:solidFill>
                <a:latin typeface="Gotham Book"/>
                <a:ea typeface="+mn-ea"/>
                <a:cs typeface="Gotham Book"/>
              </a:defRPr>
            </a:lvl3pPr>
            <a:lvl4pPr marL="16002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4pPr>
            <a:lvl5pPr marL="2057400" indent="-228600" algn="l" defTabSz="457200" rtl="0" eaLnBrk="1" latinLnBrk="0" hangingPunct="1">
              <a:spcBef>
                <a:spcPct val="20000"/>
              </a:spcBef>
              <a:buFont typeface="Arial"/>
              <a:buChar char="»"/>
              <a:defRPr sz="1600" kern="1200">
                <a:solidFill>
                  <a:schemeClr val="tx1">
                    <a:lumMod val="65000"/>
                    <a:lumOff val="35000"/>
                  </a:schemeClr>
                </a:solidFill>
                <a:latin typeface="Gotham Book"/>
                <a:ea typeface="+mn-ea"/>
                <a:cs typeface="Gotham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733" kern="0" spc="40" dirty="0">
                <a:solidFill>
                  <a:schemeClr val="accent2"/>
                </a:solidFill>
                <a:latin typeface="+mj-lt"/>
              </a:rPr>
              <a:t>PHASE 3</a:t>
            </a:r>
          </a:p>
          <a:p>
            <a:pPr marL="0" indent="0">
              <a:buNone/>
            </a:pPr>
            <a:r>
              <a:rPr lang="en-US" sz="1400" kern="0" spc="40" dirty="0">
                <a:solidFill>
                  <a:schemeClr val="accent5"/>
                </a:solidFill>
                <a:latin typeface="+mn-lt"/>
              </a:rPr>
              <a:t>Back to Normal</a:t>
            </a:r>
          </a:p>
        </p:txBody>
      </p:sp>
      <p:cxnSp>
        <p:nvCxnSpPr>
          <p:cNvPr id="12" name="Straight Connector 11">
            <a:extLst>
              <a:ext uri="{FF2B5EF4-FFF2-40B4-BE49-F238E27FC236}">
                <a16:creationId xmlns:a16="http://schemas.microsoft.com/office/drawing/2014/main" id="{96E60B0B-B603-F74D-8032-FF8E29A3CE1D}"/>
              </a:ext>
            </a:extLst>
          </p:cNvPr>
          <p:cNvCxnSpPr>
            <a:cxnSpLocks/>
          </p:cNvCxnSpPr>
          <p:nvPr/>
        </p:nvCxnSpPr>
        <p:spPr>
          <a:xfrm flipH="1">
            <a:off x="379160" y="2796351"/>
            <a:ext cx="7293849" cy="0"/>
          </a:xfrm>
          <a:prstGeom prst="line">
            <a:avLst/>
          </a:prstGeom>
          <a:ln w="635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0E410D7D-38A6-2A40-AD51-EA28A433B9C4}"/>
              </a:ext>
            </a:extLst>
          </p:cNvPr>
          <p:cNvPicPr>
            <a:picLocks noChangeAspect="1"/>
          </p:cNvPicPr>
          <p:nvPr/>
        </p:nvPicPr>
        <p:blipFill>
          <a:blip r:embed="rId2"/>
          <a:stretch>
            <a:fillRect/>
          </a:stretch>
        </p:blipFill>
        <p:spPr>
          <a:xfrm rot="20856526">
            <a:off x="3231449" y="1511299"/>
            <a:ext cx="774276" cy="762889"/>
          </a:xfrm>
          <a:prstGeom prst="rect">
            <a:avLst/>
          </a:prstGeom>
        </p:spPr>
      </p:pic>
      <p:grpSp>
        <p:nvGrpSpPr>
          <p:cNvPr id="15" name="Group 14">
            <a:extLst>
              <a:ext uri="{FF2B5EF4-FFF2-40B4-BE49-F238E27FC236}">
                <a16:creationId xmlns:a16="http://schemas.microsoft.com/office/drawing/2014/main" id="{7B261CFF-D10C-044A-8154-29716E09CC40}"/>
              </a:ext>
            </a:extLst>
          </p:cNvPr>
          <p:cNvGrpSpPr/>
          <p:nvPr/>
        </p:nvGrpSpPr>
        <p:grpSpPr>
          <a:xfrm>
            <a:off x="2866172" y="3301246"/>
            <a:ext cx="2254228" cy="762889"/>
            <a:chOff x="2455348" y="2598999"/>
            <a:chExt cx="1690671" cy="572167"/>
          </a:xfrm>
        </p:grpSpPr>
        <p:pic>
          <p:nvPicPr>
            <p:cNvPr id="16" name="Picture 15">
              <a:extLst>
                <a:ext uri="{FF2B5EF4-FFF2-40B4-BE49-F238E27FC236}">
                  <a16:creationId xmlns:a16="http://schemas.microsoft.com/office/drawing/2014/main" id="{AE655091-DFD2-5443-86A3-8F07F8A95766}"/>
                </a:ext>
              </a:extLst>
            </p:cNvPr>
            <p:cNvPicPr>
              <a:picLocks noChangeAspect="1"/>
            </p:cNvPicPr>
            <p:nvPr/>
          </p:nvPicPr>
          <p:blipFill>
            <a:blip r:embed="rId2"/>
            <a:stretch>
              <a:fillRect/>
            </a:stretch>
          </p:blipFill>
          <p:spPr>
            <a:xfrm rot="20856526">
              <a:off x="3287821" y="2598999"/>
              <a:ext cx="580707" cy="572167"/>
            </a:xfrm>
            <a:prstGeom prst="rect">
              <a:avLst/>
            </a:prstGeom>
          </p:spPr>
        </p:pic>
        <p:pic>
          <p:nvPicPr>
            <p:cNvPr id="17" name="Picture 16">
              <a:extLst>
                <a:ext uri="{FF2B5EF4-FFF2-40B4-BE49-F238E27FC236}">
                  <a16:creationId xmlns:a16="http://schemas.microsoft.com/office/drawing/2014/main" id="{3CBFAC87-236D-FF46-A7B3-23F7E1D8B6ED}"/>
                </a:ext>
              </a:extLst>
            </p:cNvPr>
            <p:cNvPicPr>
              <a:picLocks noChangeAspect="1"/>
            </p:cNvPicPr>
            <p:nvPr/>
          </p:nvPicPr>
          <p:blipFill>
            <a:blip r:embed="rId2"/>
            <a:stretch>
              <a:fillRect/>
            </a:stretch>
          </p:blipFill>
          <p:spPr>
            <a:xfrm rot="20856526">
              <a:off x="2455348" y="2598999"/>
              <a:ext cx="580707" cy="572167"/>
            </a:xfrm>
            <a:prstGeom prst="rect">
              <a:avLst/>
            </a:prstGeom>
          </p:spPr>
        </p:pic>
        <p:pic>
          <p:nvPicPr>
            <p:cNvPr id="18" name="Picture 17">
              <a:extLst>
                <a:ext uri="{FF2B5EF4-FFF2-40B4-BE49-F238E27FC236}">
                  <a16:creationId xmlns:a16="http://schemas.microsoft.com/office/drawing/2014/main" id="{24D847BE-406A-704A-BC5C-31AEE5A49880}"/>
                </a:ext>
              </a:extLst>
            </p:cNvPr>
            <p:cNvPicPr>
              <a:picLocks noChangeAspect="1"/>
            </p:cNvPicPr>
            <p:nvPr/>
          </p:nvPicPr>
          <p:blipFill>
            <a:blip r:embed="rId2"/>
            <a:stretch>
              <a:fillRect/>
            </a:stretch>
          </p:blipFill>
          <p:spPr>
            <a:xfrm rot="20856526">
              <a:off x="2732839" y="2598999"/>
              <a:ext cx="580707" cy="572167"/>
            </a:xfrm>
            <a:prstGeom prst="rect">
              <a:avLst/>
            </a:prstGeom>
          </p:spPr>
        </p:pic>
        <p:pic>
          <p:nvPicPr>
            <p:cNvPr id="19" name="Picture 18">
              <a:extLst>
                <a:ext uri="{FF2B5EF4-FFF2-40B4-BE49-F238E27FC236}">
                  <a16:creationId xmlns:a16="http://schemas.microsoft.com/office/drawing/2014/main" id="{E5ED3ADC-94A7-D84B-9918-CE170F5EF06A}"/>
                </a:ext>
              </a:extLst>
            </p:cNvPr>
            <p:cNvPicPr>
              <a:picLocks noChangeAspect="1"/>
            </p:cNvPicPr>
            <p:nvPr/>
          </p:nvPicPr>
          <p:blipFill>
            <a:blip r:embed="rId2"/>
            <a:stretch>
              <a:fillRect/>
            </a:stretch>
          </p:blipFill>
          <p:spPr>
            <a:xfrm rot="20856526">
              <a:off x="3010330" y="2598999"/>
              <a:ext cx="580707" cy="572167"/>
            </a:xfrm>
            <a:prstGeom prst="rect">
              <a:avLst/>
            </a:prstGeom>
          </p:spPr>
        </p:pic>
        <p:pic>
          <p:nvPicPr>
            <p:cNvPr id="20" name="Picture 19">
              <a:extLst>
                <a:ext uri="{FF2B5EF4-FFF2-40B4-BE49-F238E27FC236}">
                  <a16:creationId xmlns:a16="http://schemas.microsoft.com/office/drawing/2014/main" id="{81476F56-FCA8-E343-A3BB-600686EDF612}"/>
                </a:ext>
              </a:extLst>
            </p:cNvPr>
            <p:cNvPicPr>
              <a:picLocks noChangeAspect="1"/>
            </p:cNvPicPr>
            <p:nvPr/>
          </p:nvPicPr>
          <p:blipFill>
            <a:blip r:embed="rId2"/>
            <a:stretch>
              <a:fillRect/>
            </a:stretch>
          </p:blipFill>
          <p:spPr>
            <a:xfrm rot="20856526">
              <a:off x="3565312" y="2598999"/>
              <a:ext cx="580707" cy="572167"/>
            </a:xfrm>
            <a:prstGeom prst="rect">
              <a:avLst/>
            </a:prstGeom>
          </p:spPr>
        </p:pic>
      </p:grpSp>
      <p:grpSp>
        <p:nvGrpSpPr>
          <p:cNvPr id="21" name="Group 20">
            <a:extLst>
              <a:ext uri="{FF2B5EF4-FFF2-40B4-BE49-F238E27FC236}">
                <a16:creationId xmlns:a16="http://schemas.microsoft.com/office/drawing/2014/main" id="{A08A6FF5-2FE6-9243-AEF3-7DB610B014DC}"/>
              </a:ext>
            </a:extLst>
          </p:cNvPr>
          <p:cNvGrpSpPr/>
          <p:nvPr/>
        </p:nvGrpSpPr>
        <p:grpSpPr>
          <a:xfrm>
            <a:off x="2866172" y="5023655"/>
            <a:ext cx="4438929" cy="762889"/>
            <a:chOff x="2455348" y="4221662"/>
            <a:chExt cx="3329197" cy="572167"/>
          </a:xfrm>
        </p:grpSpPr>
        <p:pic>
          <p:nvPicPr>
            <p:cNvPr id="22" name="Picture 21">
              <a:extLst>
                <a:ext uri="{FF2B5EF4-FFF2-40B4-BE49-F238E27FC236}">
                  <a16:creationId xmlns:a16="http://schemas.microsoft.com/office/drawing/2014/main" id="{25017D33-BEB9-3049-A409-5D1F2D6CB65B}"/>
                </a:ext>
              </a:extLst>
            </p:cNvPr>
            <p:cNvPicPr>
              <a:picLocks noChangeAspect="1"/>
            </p:cNvPicPr>
            <p:nvPr/>
          </p:nvPicPr>
          <p:blipFill>
            <a:blip r:embed="rId2"/>
            <a:stretch>
              <a:fillRect/>
            </a:stretch>
          </p:blipFill>
          <p:spPr>
            <a:xfrm rot="20856526">
              <a:off x="3279895" y="4221662"/>
              <a:ext cx="580707" cy="572167"/>
            </a:xfrm>
            <a:prstGeom prst="rect">
              <a:avLst/>
            </a:prstGeom>
          </p:spPr>
        </p:pic>
        <p:pic>
          <p:nvPicPr>
            <p:cNvPr id="23" name="Picture 22">
              <a:extLst>
                <a:ext uri="{FF2B5EF4-FFF2-40B4-BE49-F238E27FC236}">
                  <a16:creationId xmlns:a16="http://schemas.microsoft.com/office/drawing/2014/main" id="{501AF067-6AE7-EF42-8490-7FD38D75232D}"/>
                </a:ext>
              </a:extLst>
            </p:cNvPr>
            <p:cNvPicPr>
              <a:picLocks noChangeAspect="1"/>
            </p:cNvPicPr>
            <p:nvPr/>
          </p:nvPicPr>
          <p:blipFill>
            <a:blip r:embed="rId2"/>
            <a:stretch>
              <a:fillRect/>
            </a:stretch>
          </p:blipFill>
          <p:spPr>
            <a:xfrm rot="20856526">
              <a:off x="2455348" y="4221662"/>
              <a:ext cx="580707" cy="572167"/>
            </a:xfrm>
            <a:prstGeom prst="rect">
              <a:avLst/>
            </a:prstGeom>
          </p:spPr>
        </p:pic>
        <p:pic>
          <p:nvPicPr>
            <p:cNvPr id="24" name="Picture 23">
              <a:extLst>
                <a:ext uri="{FF2B5EF4-FFF2-40B4-BE49-F238E27FC236}">
                  <a16:creationId xmlns:a16="http://schemas.microsoft.com/office/drawing/2014/main" id="{05A93505-F4D5-EE43-884F-B0DDEE47A970}"/>
                </a:ext>
              </a:extLst>
            </p:cNvPr>
            <p:cNvPicPr>
              <a:picLocks noChangeAspect="1"/>
            </p:cNvPicPr>
            <p:nvPr/>
          </p:nvPicPr>
          <p:blipFill>
            <a:blip r:embed="rId2"/>
            <a:stretch>
              <a:fillRect/>
            </a:stretch>
          </p:blipFill>
          <p:spPr>
            <a:xfrm rot="20856526">
              <a:off x="2730197" y="4221662"/>
              <a:ext cx="580707" cy="572167"/>
            </a:xfrm>
            <a:prstGeom prst="rect">
              <a:avLst/>
            </a:prstGeom>
          </p:spPr>
        </p:pic>
        <p:pic>
          <p:nvPicPr>
            <p:cNvPr id="25" name="Picture 24">
              <a:extLst>
                <a:ext uri="{FF2B5EF4-FFF2-40B4-BE49-F238E27FC236}">
                  <a16:creationId xmlns:a16="http://schemas.microsoft.com/office/drawing/2014/main" id="{B3D1F694-0362-7C49-9158-847ED642CDD1}"/>
                </a:ext>
              </a:extLst>
            </p:cNvPr>
            <p:cNvPicPr>
              <a:picLocks noChangeAspect="1"/>
            </p:cNvPicPr>
            <p:nvPr/>
          </p:nvPicPr>
          <p:blipFill>
            <a:blip r:embed="rId2"/>
            <a:stretch>
              <a:fillRect/>
            </a:stretch>
          </p:blipFill>
          <p:spPr>
            <a:xfrm rot="20856526">
              <a:off x="3005046" y="4221662"/>
              <a:ext cx="580707" cy="572167"/>
            </a:xfrm>
            <a:prstGeom prst="rect">
              <a:avLst/>
            </a:prstGeom>
          </p:spPr>
        </p:pic>
        <p:pic>
          <p:nvPicPr>
            <p:cNvPr id="26" name="Picture 25">
              <a:extLst>
                <a:ext uri="{FF2B5EF4-FFF2-40B4-BE49-F238E27FC236}">
                  <a16:creationId xmlns:a16="http://schemas.microsoft.com/office/drawing/2014/main" id="{E259379C-AD30-6148-B769-ED8444972830}"/>
                </a:ext>
              </a:extLst>
            </p:cNvPr>
            <p:cNvPicPr>
              <a:picLocks noChangeAspect="1"/>
            </p:cNvPicPr>
            <p:nvPr/>
          </p:nvPicPr>
          <p:blipFill>
            <a:blip r:embed="rId2"/>
            <a:stretch>
              <a:fillRect/>
            </a:stretch>
          </p:blipFill>
          <p:spPr>
            <a:xfrm rot="20856526">
              <a:off x="3554744" y="4221662"/>
              <a:ext cx="580707" cy="572167"/>
            </a:xfrm>
            <a:prstGeom prst="rect">
              <a:avLst/>
            </a:prstGeom>
          </p:spPr>
        </p:pic>
        <p:pic>
          <p:nvPicPr>
            <p:cNvPr id="27" name="Picture 26">
              <a:extLst>
                <a:ext uri="{FF2B5EF4-FFF2-40B4-BE49-F238E27FC236}">
                  <a16:creationId xmlns:a16="http://schemas.microsoft.com/office/drawing/2014/main" id="{3FB95316-80B5-3349-B573-D620FAA73E42}"/>
                </a:ext>
              </a:extLst>
            </p:cNvPr>
            <p:cNvPicPr>
              <a:picLocks noChangeAspect="1"/>
            </p:cNvPicPr>
            <p:nvPr/>
          </p:nvPicPr>
          <p:blipFill>
            <a:blip r:embed="rId2"/>
            <a:stretch>
              <a:fillRect/>
            </a:stretch>
          </p:blipFill>
          <p:spPr>
            <a:xfrm rot="20856526">
              <a:off x="4654140" y="4221662"/>
              <a:ext cx="580707" cy="572167"/>
            </a:xfrm>
            <a:prstGeom prst="rect">
              <a:avLst/>
            </a:prstGeom>
          </p:spPr>
        </p:pic>
        <p:pic>
          <p:nvPicPr>
            <p:cNvPr id="28" name="Picture 27">
              <a:extLst>
                <a:ext uri="{FF2B5EF4-FFF2-40B4-BE49-F238E27FC236}">
                  <a16:creationId xmlns:a16="http://schemas.microsoft.com/office/drawing/2014/main" id="{C14C4D4C-CA9B-2D4F-89A9-BCFB94503303}"/>
                </a:ext>
              </a:extLst>
            </p:cNvPr>
            <p:cNvPicPr>
              <a:picLocks noChangeAspect="1"/>
            </p:cNvPicPr>
            <p:nvPr/>
          </p:nvPicPr>
          <p:blipFill>
            <a:blip r:embed="rId2"/>
            <a:stretch>
              <a:fillRect/>
            </a:stretch>
          </p:blipFill>
          <p:spPr>
            <a:xfrm rot="20856526">
              <a:off x="3829593" y="4221662"/>
              <a:ext cx="580707" cy="572167"/>
            </a:xfrm>
            <a:prstGeom prst="rect">
              <a:avLst/>
            </a:prstGeom>
          </p:spPr>
        </p:pic>
        <p:pic>
          <p:nvPicPr>
            <p:cNvPr id="29" name="Picture 28">
              <a:extLst>
                <a:ext uri="{FF2B5EF4-FFF2-40B4-BE49-F238E27FC236}">
                  <a16:creationId xmlns:a16="http://schemas.microsoft.com/office/drawing/2014/main" id="{407E7D08-52D3-814A-A8D2-AF69E2D54481}"/>
                </a:ext>
              </a:extLst>
            </p:cNvPr>
            <p:cNvPicPr>
              <a:picLocks noChangeAspect="1"/>
            </p:cNvPicPr>
            <p:nvPr/>
          </p:nvPicPr>
          <p:blipFill>
            <a:blip r:embed="rId2"/>
            <a:stretch>
              <a:fillRect/>
            </a:stretch>
          </p:blipFill>
          <p:spPr>
            <a:xfrm rot="20856526">
              <a:off x="4104442" y="4221662"/>
              <a:ext cx="580707" cy="572167"/>
            </a:xfrm>
            <a:prstGeom prst="rect">
              <a:avLst/>
            </a:prstGeom>
          </p:spPr>
        </p:pic>
        <p:pic>
          <p:nvPicPr>
            <p:cNvPr id="30" name="Picture 29">
              <a:extLst>
                <a:ext uri="{FF2B5EF4-FFF2-40B4-BE49-F238E27FC236}">
                  <a16:creationId xmlns:a16="http://schemas.microsoft.com/office/drawing/2014/main" id="{C41B0221-3B7B-3C41-8E8F-B57F12CDCDFD}"/>
                </a:ext>
              </a:extLst>
            </p:cNvPr>
            <p:cNvPicPr>
              <a:picLocks noChangeAspect="1"/>
            </p:cNvPicPr>
            <p:nvPr/>
          </p:nvPicPr>
          <p:blipFill>
            <a:blip r:embed="rId2"/>
            <a:stretch>
              <a:fillRect/>
            </a:stretch>
          </p:blipFill>
          <p:spPr>
            <a:xfrm rot="20856526">
              <a:off x="4379291" y="4221662"/>
              <a:ext cx="580707" cy="572167"/>
            </a:xfrm>
            <a:prstGeom prst="rect">
              <a:avLst/>
            </a:prstGeom>
          </p:spPr>
        </p:pic>
        <p:pic>
          <p:nvPicPr>
            <p:cNvPr id="31" name="Picture 30">
              <a:extLst>
                <a:ext uri="{FF2B5EF4-FFF2-40B4-BE49-F238E27FC236}">
                  <a16:creationId xmlns:a16="http://schemas.microsoft.com/office/drawing/2014/main" id="{A9353822-C1C6-554A-B061-28CDEB270F75}"/>
                </a:ext>
              </a:extLst>
            </p:cNvPr>
            <p:cNvPicPr>
              <a:picLocks noChangeAspect="1"/>
            </p:cNvPicPr>
            <p:nvPr/>
          </p:nvPicPr>
          <p:blipFill>
            <a:blip r:embed="rId2"/>
            <a:stretch>
              <a:fillRect/>
            </a:stretch>
          </p:blipFill>
          <p:spPr>
            <a:xfrm rot="20856526">
              <a:off x="4928989" y="4221662"/>
              <a:ext cx="580707" cy="572167"/>
            </a:xfrm>
            <a:prstGeom prst="rect">
              <a:avLst/>
            </a:prstGeom>
          </p:spPr>
        </p:pic>
        <p:pic>
          <p:nvPicPr>
            <p:cNvPr id="32" name="Picture 31">
              <a:extLst>
                <a:ext uri="{FF2B5EF4-FFF2-40B4-BE49-F238E27FC236}">
                  <a16:creationId xmlns:a16="http://schemas.microsoft.com/office/drawing/2014/main" id="{40C2DE62-3F02-F444-8911-9C26F6882302}"/>
                </a:ext>
              </a:extLst>
            </p:cNvPr>
            <p:cNvPicPr>
              <a:picLocks noChangeAspect="1"/>
            </p:cNvPicPr>
            <p:nvPr/>
          </p:nvPicPr>
          <p:blipFill>
            <a:blip r:embed="rId2"/>
            <a:stretch>
              <a:fillRect/>
            </a:stretch>
          </p:blipFill>
          <p:spPr>
            <a:xfrm rot="20856526">
              <a:off x="5203838" y="4221662"/>
              <a:ext cx="580707" cy="572167"/>
            </a:xfrm>
            <a:prstGeom prst="rect">
              <a:avLst/>
            </a:prstGeom>
          </p:spPr>
        </p:pic>
      </p:grpSp>
      <p:graphicFrame>
        <p:nvGraphicFramePr>
          <p:cNvPr id="5" name="Table 4">
            <a:extLst>
              <a:ext uri="{FF2B5EF4-FFF2-40B4-BE49-F238E27FC236}">
                <a16:creationId xmlns:a16="http://schemas.microsoft.com/office/drawing/2014/main" id="{CB057332-0008-E34C-8A7D-96A9B75DAE09}"/>
              </a:ext>
            </a:extLst>
          </p:cNvPr>
          <p:cNvGraphicFramePr>
            <a:graphicFrameLocks noGrp="1"/>
          </p:cNvGraphicFramePr>
          <p:nvPr>
            <p:extLst>
              <p:ext uri="{D42A27DB-BD31-4B8C-83A1-F6EECF244321}">
                <p14:modId xmlns:p14="http://schemas.microsoft.com/office/powerpoint/2010/main" val="2628021668"/>
              </p:ext>
            </p:extLst>
          </p:nvPr>
        </p:nvGraphicFramePr>
        <p:xfrm>
          <a:off x="7809524" y="1042696"/>
          <a:ext cx="3929311" cy="5180890"/>
        </p:xfrm>
        <a:graphic>
          <a:graphicData uri="http://schemas.openxmlformats.org/drawingml/2006/table">
            <a:tbl>
              <a:tblPr firstRow="1" bandRow="1">
                <a:tableStyleId>{5940675A-B579-460E-94D1-54222C63F5DA}</a:tableStyleId>
              </a:tblPr>
              <a:tblGrid>
                <a:gridCol w="3929311">
                  <a:extLst>
                    <a:ext uri="{9D8B030D-6E8A-4147-A177-3AD203B41FA5}">
                      <a16:colId xmlns:a16="http://schemas.microsoft.com/office/drawing/2014/main" val="731346276"/>
                    </a:ext>
                  </a:extLst>
                </a:gridCol>
              </a:tblGrid>
              <a:tr h="1739920">
                <a:tc>
                  <a:txBody>
                    <a:bodyPr/>
                    <a:lstStyle/>
                    <a:p>
                      <a:pPr marL="228594" indent="-228594">
                        <a:buFont typeface="Arial" panose="020B0604020202020204" pitchFamily="34" charset="0"/>
                        <a:buChar char="•"/>
                      </a:pPr>
                      <a:r>
                        <a:rPr lang="en-US" sz="1200" dirty="0">
                          <a:solidFill>
                            <a:schemeClr val="accent5"/>
                          </a:solidFill>
                        </a:rPr>
                        <a:t>Gatherings of no more than </a:t>
                      </a:r>
                      <a:r>
                        <a:rPr lang="en-US" sz="1200" u="sng" dirty="0">
                          <a:solidFill>
                            <a:schemeClr val="accent5"/>
                          </a:solidFill>
                        </a:rPr>
                        <a:t>10 people</a:t>
                      </a:r>
                    </a:p>
                    <a:p>
                      <a:pPr marL="228594" indent="-228594">
                        <a:buFont typeface="Arial" panose="020B0604020202020204" pitchFamily="34" charset="0"/>
                        <a:buChar char="•"/>
                      </a:pPr>
                      <a:r>
                        <a:rPr lang="en-US" sz="1200" dirty="0">
                          <a:solidFill>
                            <a:schemeClr val="accent5"/>
                          </a:solidFill>
                        </a:rPr>
                        <a:t>Strict social distancing</a:t>
                      </a:r>
                    </a:p>
                    <a:p>
                      <a:pPr marL="228594" indent="-228594">
                        <a:buFont typeface="Arial" panose="020B0604020202020204" pitchFamily="34" charset="0"/>
                        <a:buChar char="•"/>
                      </a:pPr>
                      <a:r>
                        <a:rPr lang="en-US" sz="1200" dirty="0">
                          <a:solidFill>
                            <a:schemeClr val="accent5"/>
                          </a:solidFill>
                        </a:rPr>
                        <a:t>Walking the course or single cart riders</a:t>
                      </a:r>
                    </a:p>
                    <a:p>
                      <a:pPr marL="228594" indent="-228594">
                        <a:buFont typeface="Arial" panose="020B0604020202020204" pitchFamily="34" charset="0"/>
                        <a:buChar char="•"/>
                      </a:pPr>
                      <a:r>
                        <a:rPr lang="en-US" sz="1200" dirty="0">
                          <a:solidFill>
                            <a:schemeClr val="accent5"/>
                          </a:solidFill>
                        </a:rPr>
                        <a:t>Restricted golf course set up</a:t>
                      </a:r>
                    </a:p>
                    <a:p>
                      <a:pPr marL="228594" indent="-228594">
                        <a:buFont typeface="Arial" panose="020B0604020202020204" pitchFamily="34" charset="0"/>
                        <a:buChar char="•"/>
                      </a:pPr>
                      <a:r>
                        <a:rPr lang="en-US" sz="1200" dirty="0">
                          <a:solidFill>
                            <a:schemeClr val="accent5"/>
                          </a:solidFill>
                        </a:rPr>
                        <a:t>Clubhouses, golf shops and other amenities closed</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773099140"/>
                  </a:ext>
                </a:extLst>
              </a:tr>
              <a:tr h="1762536">
                <a:tc>
                  <a:txBody>
                    <a:bodyPr/>
                    <a:lstStyle/>
                    <a:p>
                      <a:pPr marL="228594" indent="-228594">
                        <a:buFont typeface="Arial" panose="020B0604020202020204" pitchFamily="34" charset="0"/>
                        <a:buChar char="•"/>
                      </a:pPr>
                      <a:r>
                        <a:rPr lang="en-US" sz="1200" dirty="0">
                          <a:solidFill>
                            <a:schemeClr val="accent5"/>
                          </a:solidFill>
                        </a:rPr>
                        <a:t>Gatherings of no more than </a:t>
                      </a:r>
                      <a:r>
                        <a:rPr lang="en-US" sz="1200" u="sng" dirty="0">
                          <a:solidFill>
                            <a:schemeClr val="accent5"/>
                          </a:solidFill>
                        </a:rPr>
                        <a:t>50 people</a:t>
                      </a:r>
                    </a:p>
                    <a:p>
                      <a:pPr marL="228594" indent="-228594">
                        <a:buFont typeface="Arial" panose="020B0604020202020204" pitchFamily="34" charset="0"/>
                        <a:buChar char="•"/>
                      </a:pPr>
                      <a:r>
                        <a:rPr lang="en-US" sz="1200" dirty="0">
                          <a:solidFill>
                            <a:schemeClr val="accent5"/>
                          </a:solidFill>
                        </a:rPr>
                        <a:t>Social distancing maintained</a:t>
                      </a:r>
                    </a:p>
                    <a:p>
                      <a:pPr marL="228594" indent="-228594">
                        <a:buFont typeface="Arial" panose="020B0604020202020204" pitchFamily="34" charset="0"/>
                        <a:buChar char="•"/>
                      </a:pPr>
                      <a:r>
                        <a:rPr lang="en-US" sz="1200" dirty="0">
                          <a:solidFill>
                            <a:schemeClr val="accent5"/>
                          </a:solidFill>
                        </a:rPr>
                        <a:t>Normal groups of golfers may</a:t>
                      </a:r>
                      <a:br>
                        <a:rPr lang="en-US" sz="1200" dirty="0">
                          <a:solidFill>
                            <a:schemeClr val="accent5"/>
                          </a:solidFill>
                        </a:rPr>
                      </a:br>
                      <a:r>
                        <a:rPr lang="en-US" sz="1200" dirty="0">
                          <a:solidFill>
                            <a:schemeClr val="accent5"/>
                          </a:solidFill>
                        </a:rPr>
                        <a:t>play together</a:t>
                      </a:r>
                    </a:p>
                    <a:p>
                      <a:pPr marL="228594" indent="-228594">
                        <a:buFont typeface="Arial" panose="020B0604020202020204" pitchFamily="34" charset="0"/>
                        <a:buChar char="•"/>
                      </a:pPr>
                      <a:r>
                        <a:rPr lang="en-US" sz="1200" dirty="0">
                          <a:solidFill>
                            <a:schemeClr val="accent5"/>
                          </a:solidFill>
                        </a:rPr>
                        <a:t>Restricted golf course set up maintained</a:t>
                      </a:r>
                    </a:p>
                    <a:p>
                      <a:pPr marL="228594" indent="-228594">
                        <a:buFont typeface="Arial" panose="020B0604020202020204" pitchFamily="34" charset="0"/>
                        <a:buChar char="•"/>
                      </a:pPr>
                      <a:r>
                        <a:rPr lang="en-US" sz="1200" dirty="0">
                          <a:solidFill>
                            <a:schemeClr val="accent5"/>
                          </a:solidFill>
                        </a:rPr>
                        <a:t>Clubhouse operations are limited </a:t>
                      </a:r>
                    </a:p>
                    <a:p>
                      <a:pPr marL="228594" indent="-228594">
                        <a:buFont typeface="Arial" panose="020B0604020202020204" pitchFamily="34" charset="0"/>
                        <a:buChar char="•"/>
                      </a:pPr>
                      <a:r>
                        <a:rPr lang="en-US" sz="1200" dirty="0">
                          <a:solidFill>
                            <a:schemeClr val="accent5"/>
                          </a:solidFill>
                        </a:rPr>
                        <a:t>Restrictions on leagues, events and youth activities </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836353477"/>
                  </a:ext>
                </a:extLst>
              </a:tr>
              <a:tr h="1678434">
                <a:tc>
                  <a:txBody>
                    <a:bodyPr/>
                    <a:lstStyle/>
                    <a:p>
                      <a:pPr marL="228594" indent="-228594">
                        <a:buFont typeface="Arial" panose="020B0604020202020204" pitchFamily="34" charset="0"/>
                        <a:buChar char="•"/>
                      </a:pPr>
                      <a:r>
                        <a:rPr lang="en-US" sz="1200" dirty="0">
                          <a:solidFill>
                            <a:schemeClr val="accent5"/>
                          </a:solidFill>
                        </a:rPr>
                        <a:t>Unrestricted gatherings </a:t>
                      </a:r>
                    </a:p>
                    <a:p>
                      <a:pPr marL="228594" indent="-228594">
                        <a:buFont typeface="Arial" panose="020B0604020202020204" pitchFamily="34" charset="0"/>
                        <a:buChar char="•"/>
                      </a:pPr>
                      <a:r>
                        <a:rPr lang="en-US" sz="1200" dirty="0">
                          <a:solidFill>
                            <a:schemeClr val="accent5"/>
                          </a:solidFill>
                        </a:rPr>
                        <a:t>Comprehensive sanitization procedures</a:t>
                      </a:r>
                    </a:p>
                    <a:p>
                      <a:pPr marL="228594" indent="-228594">
                        <a:buFont typeface="Arial" panose="020B0604020202020204" pitchFamily="34" charset="0"/>
                        <a:buChar char="•"/>
                      </a:pPr>
                      <a:r>
                        <a:rPr lang="en-US" sz="1200" dirty="0">
                          <a:solidFill>
                            <a:schemeClr val="accent5"/>
                          </a:solidFill>
                        </a:rPr>
                        <a:t>Normal golf operations</a:t>
                      </a:r>
                    </a:p>
                    <a:p>
                      <a:pPr marL="228594" indent="-228594">
                        <a:buFont typeface="Arial" panose="020B0604020202020204" pitchFamily="34" charset="0"/>
                        <a:buChar char="•"/>
                      </a:pPr>
                      <a:r>
                        <a:rPr lang="en-US" sz="1200" dirty="0">
                          <a:solidFill>
                            <a:schemeClr val="accent5"/>
                          </a:solidFill>
                        </a:rPr>
                        <a:t>Normal golf course maintenance</a:t>
                      </a:r>
                    </a:p>
                    <a:p>
                      <a:pPr marL="228594" indent="-228594">
                        <a:buFont typeface="Arial" panose="020B0604020202020204" pitchFamily="34" charset="0"/>
                        <a:buChar char="•"/>
                      </a:pPr>
                      <a:r>
                        <a:rPr lang="en-US" sz="1200" dirty="0">
                          <a:solidFill>
                            <a:schemeClr val="accent5"/>
                          </a:solidFill>
                        </a:rPr>
                        <a:t>Full Clubhouse operations and events </a:t>
                      </a:r>
                    </a:p>
                    <a:p>
                      <a:pPr marL="228594" indent="-228594">
                        <a:buFont typeface="Arial" panose="020B0604020202020204" pitchFamily="34" charset="0"/>
                        <a:buChar char="•"/>
                      </a:pPr>
                      <a:r>
                        <a:rPr lang="en-US" sz="1200" dirty="0">
                          <a:solidFill>
                            <a:schemeClr val="accent5"/>
                          </a:solidFill>
                        </a:rPr>
                        <a:t>Unrestricted leagues and youth activities </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62464643"/>
                  </a:ext>
                </a:extLst>
              </a:tr>
            </a:tbl>
          </a:graphicData>
        </a:graphic>
      </p:graphicFrame>
      <p:cxnSp>
        <p:nvCxnSpPr>
          <p:cNvPr id="42" name="Straight Connector 41">
            <a:extLst>
              <a:ext uri="{FF2B5EF4-FFF2-40B4-BE49-F238E27FC236}">
                <a16:creationId xmlns:a16="http://schemas.microsoft.com/office/drawing/2014/main" id="{7259B985-6BDD-4B46-92B0-264929F1CA87}"/>
              </a:ext>
            </a:extLst>
          </p:cNvPr>
          <p:cNvCxnSpPr>
            <a:cxnSpLocks/>
          </p:cNvCxnSpPr>
          <p:nvPr/>
        </p:nvCxnSpPr>
        <p:spPr>
          <a:xfrm flipH="1">
            <a:off x="379160" y="4555577"/>
            <a:ext cx="7293849" cy="0"/>
          </a:xfrm>
          <a:prstGeom prst="line">
            <a:avLst/>
          </a:prstGeom>
          <a:ln w="6350">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0A961C0F-6ACD-BB49-9712-7B404C2E6129}"/>
              </a:ext>
            </a:extLst>
          </p:cNvPr>
          <p:cNvPicPr>
            <a:picLocks noChangeAspect="1"/>
          </p:cNvPicPr>
          <p:nvPr/>
        </p:nvPicPr>
        <p:blipFill>
          <a:blip r:embed="rId3">
            <a:alphaModFix amt="10000"/>
          </a:blip>
          <a:stretch>
            <a:fillRect/>
          </a:stretch>
        </p:blipFill>
        <p:spPr>
          <a:xfrm rot="19833674">
            <a:off x="442423" y="352553"/>
            <a:ext cx="1134217" cy="584830"/>
          </a:xfrm>
          <a:prstGeom prst="rect">
            <a:avLst/>
          </a:prstGeom>
        </p:spPr>
      </p:pic>
      <p:sp>
        <p:nvSpPr>
          <p:cNvPr id="34" name="Title Placeholder 1">
            <a:extLst>
              <a:ext uri="{FF2B5EF4-FFF2-40B4-BE49-F238E27FC236}">
                <a16:creationId xmlns:a16="http://schemas.microsoft.com/office/drawing/2014/main" id="{D5CC201A-79FA-8C44-B992-0F1663A9110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spc="150" baseline="0">
                <a:solidFill>
                  <a:schemeClr val="accent1"/>
                </a:solidFill>
                <a:latin typeface="Franklin Gothic Medium Cond" panose="020B0606030402020204" pitchFamily="34" charset="0"/>
                <a:ea typeface="+mj-ea"/>
                <a:cs typeface="+mj-cs"/>
              </a:defRPr>
            </a:lvl1pPr>
          </a:lstStyle>
          <a:p>
            <a:r>
              <a:rPr lang="en-US" dirty="0"/>
              <a:t>THREE PHASED APPROACH</a:t>
            </a:r>
          </a:p>
        </p:txBody>
      </p:sp>
    </p:spTree>
    <p:extLst>
      <p:ext uri="{BB962C8B-B14F-4D97-AF65-F5344CB8AC3E}">
        <p14:creationId xmlns:p14="http://schemas.microsoft.com/office/powerpoint/2010/main" val="659553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7237F3-45CC-6F45-AE62-0D01BB7C0B48}"/>
              </a:ext>
            </a:extLst>
          </p:cNvPr>
          <p:cNvSpPr>
            <a:spLocks noGrp="1"/>
          </p:cNvSpPr>
          <p:nvPr>
            <p:ph type="title"/>
          </p:nvPr>
        </p:nvSpPr>
        <p:spPr>
          <a:xfrm>
            <a:off x="839788" y="2932248"/>
            <a:ext cx="4159595" cy="884376"/>
          </a:xfrm>
        </p:spPr>
        <p:txBody>
          <a:bodyPr anchor="t">
            <a:noAutofit/>
          </a:bodyPr>
          <a:lstStyle/>
          <a:p>
            <a:r>
              <a:rPr lang="en-US" sz="3500" dirty="0"/>
              <a:t>COMMUNICATIONS</a:t>
            </a:r>
            <a:br>
              <a:rPr lang="en-US" sz="3500" dirty="0"/>
            </a:br>
            <a:r>
              <a:rPr lang="en-US" sz="3500" dirty="0"/>
              <a:t>APPROACH</a:t>
            </a:r>
          </a:p>
        </p:txBody>
      </p:sp>
      <p:sp>
        <p:nvSpPr>
          <p:cNvPr id="5" name="Content Placeholder 4">
            <a:extLst>
              <a:ext uri="{FF2B5EF4-FFF2-40B4-BE49-F238E27FC236}">
                <a16:creationId xmlns:a16="http://schemas.microsoft.com/office/drawing/2014/main" id="{096B0F4F-945B-DC43-85C2-E6235B4A0820}"/>
              </a:ext>
            </a:extLst>
          </p:cNvPr>
          <p:cNvSpPr>
            <a:spLocks noGrp="1"/>
          </p:cNvSpPr>
          <p:nvPr>
            <p:ph idx="1"/>
          </p:nvPr>
        </p:nvSpPr>
        <p:spPr>
          <a:xfrm>
            <a:off x="5467244" y="987425"/>
            <a:ext cx="5813666" cy="4873625"/>
          </a:xfrm>
        </p:spPr>
        <p:txBody>
          <a:bodyPr anchor="ctr">
            <a:normAutofit/>
          </a:bodyPr>
          <a:lstStyle/>
          <a:p>
            <a:r>
              <a:rPr lang="en-US" dirty="0"/>
              <a:t>Industry collaboration to coordinate messaging and consistency</a:t>
            </a:r>
          </a:p>
          <a:p>
            <a:pPr lvl="1"/>
            <a:r>
              <a:rPr lang="en-US" dirty="0"/>
              <a:t>Golf Course Facilities </a:t>
            </a:r>
          </a:p>
          <a:p>
            <a:pPr lvl="1"/>
            <a:r>
              <a:rPr lang="en-US" dirty="0"/>
              <a:t>State/Local Organizations </a:t>
            </a:r>
          </a:p>
          <a:p>
            <a:pPr lvl="1"/>
            <a:r>
              <a:rPr lang="en-US" dirty="0"/>
              <a:t>OEMs</a:t>
            </a:r>
          </a:p>
          <a:p>
            <a:r>
              <a:rPr lang="en-US" dirty="0"/>
              <a:t>As communities open up, golf offers an opportunity for healthy exercise</a:t>
            </a:r>
          </a:p>
          <a:p>
            <a:r>
              <a:rPr lang="en-US" dirty="0"/>
              <a:t>Timing and tone are key</a:t>
            </a:r>
          </a:p>
          <a:p>
            <a:r>
              <a:rPr lang="en-US" dirty="0"/>
              <a:t>Back2Golf communications playbook </a:t>
            </a:r>
          </a:p>
          <a:p>
            <a:pPr lvl="1"/>
            <a:r>
              <a:rPr lang="en-US" dirty="0"/>
              <a:t>Provide communications recommendations for each phase (aligned w/industry-adopted “Operational Guidelines”)</a:t>
            </a:r>
          </a:p>
        </p:txBody>
      </p:sp>
      <p:pic>
        <p:nvPicPr>
          <p:cNvPr id="9" name="Picture 8">
            <a:extLst>
              <a:ext uri="{FF2B5EF4-FFF2-40B4-BE49-F238E27FC236}">
                <a16:creationId xmlns:a16="http://schemas.microsoft.com/office/drawing/2014/main" id="{A9ADE391-3854-4A45-A383-2C09C31BE285}"/>
              </a:ext>
            </a:extLst>
          </p:cNvPr>
          <p:cNvPicPr>
            <a:picLocks noChangeAspect="1"/>
          </p:cNvPicPr>
          <p:nvPr/>
        </p:nvPicPr>
        <p:blipFill>
          <a:blip r:embed="rId2">
            <a:alphaModFix amt="10000"/>
          </a:blip>
          <a:stretch>
            <a:fillRect/>
          </a:stretch>
        </p:blipFill>
        <p:spPr>
          <a:xfrm rot="19833674">
            <a:off x="442423" y="2429828"/>
            <a:ext cx="1134217" cy="584830"/>
          </a:xfrm>
          <a:prstGeom prst="rect">
            <a:avLst/>
          </a:prstGeom>
        </p:spPr>
      </p:pic>
      <p:cxnSp>
        <p:nvCxnSpPr>
          <p:cNvPr id="11" name="Straight Connector 10">
            <a:extLst>
              <a:ext uri="{FF2B5EF4-FFF2-40B4-BE49-F238E27FC236}">
                <a16:creationId xmlns:a16="http://schemas.microsoft.com/office/drawing/2014/main" id="{672483D0-8505-4A45-B818-82B2F821A89B}"/>
              </a:ext>
            </a:extLst>
          </p:cNvPr>
          <p:cNvCxnSpPr>
            <a:cxnSpLocks/>
          </p:cNvCxnSpPr>
          <p:nvPr/>
        </p:nvCxnSpPr>
        <p:spPr>
          <a:xfrm>
            <a:off x="4915691" y="1212781"/>
            <a:ext cx="0" cy="442291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353170"/>
      </p:ext>
    </p:extLst>
  </p:cSld>
  <p:clrMapOvr>
    <a:masterClrMapping/>
  </p:clrMapOvr>
</p:sld>
</file>

<file path=ppt/theme/theme1.xml><?xml version="1.0" encoding="utf-8"?>
<a:theme xmlns:a="http://schemas.openxmlformats.org/drawingml/2006/main" name="Custom Design">
  <a:themeElements>
    <a:clrScheme name="Back2Golf">
      <a:dk1>
        <a:srgbClr val="000000"/>
      </a:dk1>
      <a:lt1>
        <a:srgbClr val="FFFFFF"/>
      </a:lt1>
      <a:dk2>
        <a:srgbClr val="323232"/>
      </a:dk2>
      <a:lt2>
        <a:srgbClr val="CEDBE6"/>
      </a:lt2>
      <a:accent1>
        <a:srgbClr val="22B573"/>
      </a:accent1>
      <a:accent2>
        <a:srgbClr val="000034"/>
      </a:accent2>
      <a:accent3>
        <a:srgbClr val="8A8A8A"/>
      </a:accent3>
      <a:accent4>
        <a:srgbClr val="E1E1E1"/>
      </a:accent4>
      <a:accent5>
        <a:srgbClr val="313231"/>
      </a:accent5>
      <a:accent6>
        <a:srgbClr val="2683C6"/>
      </a:accent6>
      <a:hlink>
        <a:srgbClr val="22B525"/>
      </a:hlink>
      <a:folHlink>
        <a:srgbClr val="000034"/>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3349A2E6DAC384CAC1AFDB090EB52D4" ma:contentTypeVersion="10" ma:contentTypeDescription="Create a new document." ma:contentTypeScope="" ma:versionID="bd04f8e20c797e9bbfe24841599a0d96">
  <xsd:schema xmlns:xsd="http://www.w3.org/2001/XMLSchema" xmlns:xs="http://www.w3.org/2001/XMLSchema" xmlns:p="http://schemas.microsoft.com/office/2006/metadata/properties" xmlns:ns3="f6e9c9cd-9abf-4edc-85e9-5cd6a5cd8c9d" targetNamespace="http://schemas.microsoft.com/office/2006/metadata/properties" ma:root="true" ma:fieldsID="a1694fcb00458ae793b576c2fbd0d46c" ns3:_="">
    <xsd:import namespace="f6e9c9cd-9abf-4edc-85e9-5cd6a5cd8c9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9c9cd-9abf-4edc-85e9-5cd6a5cd8c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DB93B6-F8BB-4DDF-B697-2F5FCE90AC9D}">
  <ds:schemaRefs>
    <ds:schemaRef ds:uri="http://schemas.microsoft.com/office/2006/documentManagement/types"/>
    <ds:schemaRef ds:uri="http://schemas.microsoft.com/office/2006/metadata/properties"/>
    <ds:schemaRef ds:uri="f6e9c9cd-9abf-4edc-85e9-5cd6a5cd8c9d"/>
    <ds:schemaRef ds:uri="http://purl.org/dc/dcmitype/"/>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s>
</ds:datastoreItem>
</file>

<file path=customXml/itemProps2.xml><?xml version="1.0" encoding="utf-8"?>
<ds:datastoreItem xmlns:ds="http://schemas.openxmlformats.org/officeDocument/2006/customXml" ds:itemID="{B6D5D838-C47E-40D0-BC0A-F1BDBB57F4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e9c9cd-9abf-4edc-85e9-5cd6a5cd8c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F27C4A-6A80-4966-9D99-BC9FE6C57B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1585</TotalTime>
  <Words>1156</Words>
  <Application>Microsoft Macintosh PowerPoint</Application>
  <PresentationFormat>Widescreen</PresentationFormat>
  <Paragraphs>101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Franklin Gothic Book</vt:lpstr>
      <vt:lpstr>Franklin Gothic Medium</vt:lpstr>
      <vt:lpstr>Franklin Gothic Medium Cond</vt:lpstr>
      <vt:lpstr>Custom Design</vt:lpstr>
      <vt:lpstr>PowerPoint Presentation</vt:lpstr>
      <vt:lpstr>GOLF IS A VALUABLE RECREATIONAL ACTIVITY</vt:lpstr>
      <vt:lpstr>PROPOSED PHASED-IN APPROACH</vt:lpstr>
      <vt:lpstr>THREE PHASES OF OPENINGS</vt:lpstr>
      <vt:lpstr>COURSES &amp; FACILITIES OPERATIONS</vt:lpstr>
      <vt:lpstr>COURSES &amp; FACILITIES OPERATIONS</vt:lpstr>
      <vt:lpstr>COURSES &amp; FACILITIES OPERATIONS</vt:lpstr>
      <vt:lpstr>PowerPoint Presentation</vt:lpstr>
      <vt:lpstr>COMMUNICATIONS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McLaughlin</dc:creator>
  <cp:lastModifiedBy>Jeff Price</cp:lastModifiedBy>
  <cp:revision>215</cp:revision>
  <dcterms:created xsi:type="dcterms:W3CDTF">2020-04-22T12:46:51Z</dcterms:created>
  <dcterms:modified xsi:type="dcterms:W3CDTF">2020-04-25T15:56:36Z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0x010100A3349A2E6DAC384CAC1AFDB090EB52D4</vt:lpwstr>
  </property>
</Properties>
</file>